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t-EE" dirty="0"/>
            </a:fld>
            <a:endParaRPr lang="et-E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69000">
              <a:schemeClr val="accent5">
                <a:lumMod val="9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t-EE" altLang="en-US"/>
              <a:t>Välte määramine</a:t>
            </a:r>
            <a:endParaRPr lang="et-EE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t-EE" altLang="en-US"/>
              <a:t>VII klass</a:t>
            </a:r>
            <a:endParaRPr lang="et-EE" altLang="en-US"/>
          </a:p>
        </p:txBody>
      </p:sp>
      <p:sp>
        <p:nvSpPr>
          <p:cNvPr id="4" name="Text Box 3"/>
          <p:cNvSpPr txBox="1"/>
          <p:nvPr/>
        </p:nvSpPr>
        <p:spPr>
          <a:xfrm>
            <a:off x="883920" y="5554980"/>
            <a:ext cx="35814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t-EE" altLang="en-US"/>
              <a:t>Mare Hallop</a:t>
            </a:r>
            <a:endParaRPr lang="et-EE" altLang="en-US"/>
          </a:p>
          <a:p>
            <a:r>
              <a:rPr lang="et-EE" altLang="en-US"/>
              <a:t>PVPK</a:t>
            </a:r>
            <a:endParaRPr lang="et-EE" altLang="en-US"/>
          </a:p>
        </p:txBody>
      </p:sp>
      <p:sp>
        <p:nvSpPr>
          <p:cNvPr id="5" name="Text Box 4"/>
          <p:cNvSpPr txBox="1"/>
          <p:nvPr/>
        </p:nvSpPr>
        <p:spPr>
          <a:xfrm>
            <a:off x="9494520" y="6195060"/>
            <a:ext cx="17983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t-EE" altLang="en-US"/>
              <a:t>12.12.2016</a:t>
            </a:r>
            <a:endParaRPr lang="et-EE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itle 21505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dirty="0"/>
              <a:t>Häälikupikkus</a:t>
            </a:r>
            <a:endParaRPr dirty="0"/>
          </a:p>
        </p:txBody>
      </p:sp>
      <p:sp>
        <p:nvSpPr>
          <p:cNvPr id="21507" name="Text Placeholder 21506"/>
          <p:cNvSpPr>
            <a:spLocks noGrp="1"/>
          </p:cNvSpPr>
          <p:nvPr>
            <p:ph type="body" idx="1"/>
          </p:nvPr>
        </p:nvSpPr>
        <p:spPr>
          <a:xfrm>
            <a:off x="2999105" y="1959610"/>
            <a:ext cx="6007100" cy="4526280"/>
          </a:xfrm>
        </p:spPr>
        <p:txBody>
          <a:bodyPr/>
          <a:p>
            <a:pPr>
              <a:lnSpc>
                <a:spcPct val="90000"/>
              </a:lnSpc>
              <a:buNone/>
            </a:pPr>
            <a:r>
              <a:rPr dirty="0">
                <a:solidFill>
                  <a:srgbClr val="6600FF"/>
                </a:solidFill>
              </a:rPr>
              <a:t>lühike</a:t>
            </a:r>
            <a:r>
              <a:rPr dirty="0"/>
              <a:t>		</a:t>
            </a:r>
            <a:r>
              <a:rPr dirty="0">
                <a:solidFill>
                  <a:srgbClr val="6600FF"/>
                </a:solidFill>
              </a:rPr>
              <a:t>pikk</a:t>
            </a:r>
            <a:endParaRPr dirty="0">
              <a:solidFill>
                <a:srgbClr val="6600FF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dirty="0"/>
              <a:t>ühe tähega	kahe tähega</a:t>
            </a:r>
            <a:endParaRPr dirty="0"/>
          </a:p>
          <a:p>
            <a:pPr>
              <a:lnSpc>
                <a:spcPct val="90000"/>
              </a:lnSpc>
              <a:buNone/>
            </a:pPr>
            <a:r>
              <a:rPr dirty="0"/>
              <a:t>ka</a:t>
            </a:r>
            <a:r>
              <a:rPr dirty="0">
                <a:solidFill>
                  <a:srgbClr val="33CC33"/>
                </a:solidFill>
              </a:rPr>
              <a:t>n</a:t>
            </a:r>
            <a:r>
              <a:rPr dirty="0"/>
              <a:t>a			ka</a:t>
            </a:r>
            <a:r>
              <a:rPr dirty="0">
                <a:solidFill>
                  <a:srgbClr val="33CC33"/>
                </a:solidFill>
              </a:rPr>
              <a:t>nn</a:t>
            </a:r>
            <a:r>
              <a:rPr dirty="0"/>
              <a:t>a</a:t>
            </a:r>
            <a:endParaRPr dirty="0"/>
          </a:p>
          <a:p>
            <a:pPr>
              <a:lnSpc>
                <a:spcPct val="90000"/>
              </a:lnSpc>
              <a:buNone/>
            </a:pPr>
            <a:r>
              <a:rPr dirty="0"/>
              <a:t>t</a:t>
            </a:r>
            <a:r>
              <a:rPr dirty="0">
                <a:solidFill>
                  <a:srgbClr val="33CC33"/>
                </a:solidFill>
              </a:rPr>
              <a:t>e</a:t>
            </a:r>
            <a:r>
              <a:rPr dirty="0"/>
              <a:t>ma		t</a:t>
            </a:r>
            <a:r>
              <a:rPr dirty="0">
                <a:solidFill>
                  <a:srgbClr val="33CC33"/>
                </a:solidFill>
              </a:rPr>
              <a:t>ee</a:t>
            </a:r>
            <a:r>
              <a:rPr dirty="0"/>
              <a:t>ma</a:t>
            </a:r>
            <a:endParaRPr dirty="0"/>
          </a:p>
          <a:p>
            <a:pPr>
              <a:lnSpc>
                <a:spcPct val="90000"/>
              </a:lnSpc>
              <a:buNone/>
            </a:pPr>
            <a:endParaRPr dirty="0"/>
          </a:p>
          <a:p>
            <a:pPr>
              <a:lnSpc>
                <a:spcPct val="90000"/>
              </a:lnSpc>
              <a:buNone/>
            </a:pPr>
            <a:r>
              <a:rPr dirty="0"/>
              <a:t>ta</a:t>
            </a:r>
            <a:r>
              <a:rPr dirty="0">
                <a:solidFill>
                  <a:srgbClr val="33CC33"/>
                </a:solidFill>
              </a:rPr>
              <a:t>b</a:t>
            </a:r>
            <a:r>
              <a:rPr dirty="0"/>
              <a:t>a			ta</a:t>
            </a:r>
            <a:r>
              <a:rPr dirty="0">
                <a:solidFill>
                  <a:srgbClr val="33CC33"/>
                </a:solidFill>
              </a:rPr>
              <a:t>p</a:t>
            </a:r>
            <a:r>
              <a:rPr dirty="0"/>
              <a:t>a	ta</a:t>
            </a:r>
            <a:r>
              <a:rPr dirty="0">
                <a:solidFill>
                  <a:srgbClr val="33CC33"/>
                </a:solidFill>
              </a:rPr>
              <a:t>pp</a:t>
            </a:r>
            <a:r>
              <a:rPr dirty="0"/>
              <a:t>a</a:t>
            </a:r>
            <a:endParaRPr dirty="0"/>
          </a:p>
          <a:p>
            <a:pPr>
              <a:lnSpc>
                <a:spcPct val="90000"/>
              </a:lnSpc>
              <a:buNone/>
            </a:pPr>
            <a:r>
              <a:rPr dirty="0"/>
              <a:t>koda			ko</a:t>
            </a:r>
            <a:r>
              <a:rPr dirty="0">
                <a:solidFill>
                  <a:srgbClr val="33CC33"/>
                </a:solidFill>
              </a:rPr>
              <a:t>t</a:t>
            </a:r>
            <a:r>
              <a:rPr dirty="0"/>
              <a:t>a	ko</a:t>
            </a:r>
            <a:r>
              <a:rPr dirty="0">
                <a:solidFill>
                  <a:srgbClr val="33CC33"/>
                </a:solidFill>
              </a:rPr>
              <a:t>tt</a:t>
            </a:r>
            <a:r>
              <a:rPr dirty="0"/>
              <a:t>a</a:t>
            </a:r>
            <a:endParaRPr dirty="0"/>
          </a:p>
          <a:p>
            <a:pPr>
              <a:lnSpc>
                <a:spcPct val="90000"/>
              </a:lnSpc>
              <a:buNone/>
            </a:pPr>
            <a:r>
              <a:rPr dirty="0"/>
              <a:t>su</a:t>
            </a:r>
            <a:r>
              <a:rPr dirty="0">
                <a:solidFill>
                  <a:srgbClr val="33CC33"/>
                </a:solidFill>
              </a:rPr>
              <a:t>g</a:t>
            </a:r>
            <a:r>
              <a:rPr dirty="0"/>
              <a:t>a			su</a:t>
            </a:r>
            <a:r>
              <a:rPr dirty="0">
                <a:solidFill>
                  <a:srgbClr val="33CC33"/>
                </a:solidFill>
              </a:rPr>
              <a:t>k</a:t>
            </a:r>
            <a:r>
              <a:rPr dirty="0"/>
              <a:t>a	su</a:t>
            </a:r>
            <a:r>
              <a:rPr dirty="0">
                <a:solidFill>
                  <a:srgbClr val="33CC33"/>
                </a:solidFill>
              </a:rPr>
              <a:t>kk</a:t>
            </a:r>
            <a:r>
              <a:rPr dirty="0"/>
              <a:t>a</a:t>
            </a:r>
            <a:endParaRPr dirty="0"/>
          </a:p>
        </p:txBody>
      </p:sp>
      <p:sp>
        <p:nvSpPr>
          <p:cNvPr id="21508" name="Straight Connector 21507"/>
          <p:cNvSpPr/>
          <p:nvPr/>
        </p:nvSpPr>
        <p:spPr>
          <a:xfrm flipH="1">
            <a:off x="3575050" y="1412875"/>
            <a:ext cx="865188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</p:sp>
      <p:sp>
        <p:nvSpPr>
          <p:cNvPr id="21509" name="Straight Connector 21508"/>
          <p:cNvSpPr/>
          <p:nvPr/>
        </p:nvSpPr>
        <p:spPr>
          <a:xfrm>
            <a:off x="5159375" y="1412875"/>
            <a:ext cx="865188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</p:sp>
      <p:sp>
        <p:nvSpPr>
          <p:cNvPr id="21510" name="Text Box 21509"/>
          <p:cNvSpPr txBox="1"/>
          <p:nvPr/>
        </p:nvSpPr>
        <p:spPr>
          <a:xfrm>
            <a:off x="4565650" y="4934268"/>
            <a:ext cx="936625" cy="105346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dirty="0">
                <a:latin typeface="Verdana" panose="020B0604030504040204" pitchFamily="34" charset="0"/>
                <a:ea typeface="Arial" panose="020B0604020202020204" pitchFamily="34" charset="0"/>
              </a:rPr>
              <a:t>erand</a:t>
            </a:r>
            <a:endParaRPr dirty="0">
              <a:latin typeface="Verdana" panose="020B0604030504040204" pitchFamily="34" charset="0"/>
              <a:ea typeface="Arial" panose="020B0604020202020204" pitchFamily="34" charset="0"/>
            </a:endParaRPr>
          </a:p>
          <a:p>
            <a:pPr lvl="0">
              <a:spcBef>
                <a:spcPct val="50000"/>
              </a:spcBef>
            </a:pPr>
            <a:r>
              <a:rPr dirty="0">
                <a:latin typeface="Verdana" panose="020B0604030504040204" pitchFamily="34" charset="0"/>
                <a:ea typeface="Arial" panose="020B0604020202020204" pitchFamily="34" charset="0"/>
              </a:rPr>
              <a:t>sulg-häälik</a:t>
            </a:r>
            <a:endParaRPr dirty="0">
              <a:latin typeface="Verdana" panose="020B060403050404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itle 22529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dirty="0"/>
              <a:t>Välde</a:t>
            </a:r>
            <a:endParaRPr dirty="0"/>
          </a:p>
        </p:txBody>
      </p:sp>
      <p:sp>
        <p:nvSpPr>
          <p:cNvPr id="22531" name="Text Placeholder 22530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80000"/>
              </a:lnSpc>
            </a:pPr>
            <a:r>
              <a:rPr sz="2500" dirty="0"/>
              <a:t>Pikka häälikut saab erinevalt hääldada (klusiilil ka erinev kirjapilt)</a:t>
            </a:r>
            <a:endParaRPr sz="2500" dirty="0"/>
          </a:p>
          <a:p>
            <a:pPr>
              <a:lnSpc>
                <a:spcPct val="80000"/>
              </a:lnSpc>
            </a:pPr>
            <a:endParaRPr sz="2500" dirty="0"/>
          </a:p>
          <a:p>
            <a:pPr lvl="1">
              <a:lnSpc>
                <a:spcPct val="80000"/>
              </a:lnSpc>
            </a:pPr>
            <a:r>
              <a:rPr sz="2100" dirty="0"/>
              <a:t>ostsin </a:t>
            </a:r>
            <a:r>
              <a:rPr sz="2100" dirty="0">
                <a:solidFill>
                  <a:srgbClr val="6600FF"/>
                </a:solidFill>
              </a:rPr>
              <a:t>su</a:t>
            </a:r>
            <a:r>
              <a:rPr>
                <a:solidFill>
                  <a:srgbClr val="C00000"/>
                </a:solidFill>
              </a:rPr>
              <a:t>k</a:t>
            </a:r>
            <a:r>
              <a:rPr sz="2100" dirty="0">
                <a:solidFill>
                  <a:srgbClr val="6600FF"/>
                </a:solidFill>
              </a:rPr>
              <a:t>ad</a:t>
            </a:r>
            <a:r>
              <a:rPr sz="2100" dirty="0"/>
              <a:t>, nõelus </a:t>
            </a:r>
            <a:r>
              <a:rPr sz="2100" dirty="0">
                <a:solidFill>
                  <a:srgbClr val="6600FF"/>
                </a:solidFill>
              </a:rPr>
              <a:t>su</a:t>
            </a:r>
            <a:r>
              <a:rPr>
                <a:solidFill>
                  <a:srgbClr val="C00000"/>
                </a:solidFill>
              </a:rPr>
              <a:t>kk</a:t>
            </a:r>
            <a:r>
              <a:rPr sz="2100" dirty="0">
                <a:solidFill>
                  <a:srgbClr val="6600FF"/>
                </a:solidFill>
              </a:rPr>
              <a:t>a</a:t>
            </a:r>
            <a:endParaRPr sz="2100" dirty="0">
              <a:solidFill>
                <a:srgbClr val="6600FF"/>
              </a:solidFill>
            </a:endParaRPr>
          </a:p>
          <a:p>
            <a:pPr lvl="1">
              <a:lnSpc>
                <a:spcPct val="80000"/>
              </a:lnSpc>
            </a:pPr>
            <a:r>
              <a:rPr sz="2100" dirty="0"/>
              <a:t>lill </a:t>
            </a:r>
            <a:r>
              <a:rPr sz="2100" dirty="0">
                <a:solidFill>
                  <a:srgbClr val="6600FF"/>
                </a:solidFill>
              </a:rPr>
              <a:t>ka</a:t>
            </a:r>
            <a:r>
              <a:rPr>
                <a:solidFill>
                  <a:schemeClr val="accent6"/>
                </a:solidFill>
              </a:rPr>
              <a:t>ll</a:t>
            </a:r>
            <a:r>
              <a:rPr sz="2100" dirty="0">
                <a:solidFill>
                  <a:srgbClr val="6600FF"/>
                </a:solidFill>
              </a:rPr>
              <a:t>a</a:t>
            </a:r>
            <a:r>
              <a:rPr sz="2100" dirty="0"/>
              <a:t>, </a:t>
            </a:r>
            <a:r>
              <a:rPr sz="2100" dirty="0">
                <a:solidFill>
                  <a:srgbClr val="6600FF"/>
                </a:solidFill>
              </a:rPr>
              <a:t>ka</a:t>
            </a:r>
            <a:r>
              <a:rPr>
                <a:solidFill>
                  <a:schemeClr val="accent6"/>
                </a:solidFill>
              </a:rPr>
              <a:t>ll</a:t>
            </a:r>
            <a:r>
              <a:rPr sz="2100" dirty="0">
                <a:solidFill>
                  <a:srgbClr val="6600FF"/>
                </a:solidFill>
              </a:rPr>
              <a:t>a</a:t>
            </a:r>
            <a:r>
              <a:rPr sz="2100" dirty="0"/>
              <a:t> klaasi</a:t>
            </a:r>
            <a:endParaRPr sz="2100" dirty="0"/>
          </a:p>
          <a:p>
            <a:pPr>
              <a:lnSpc>
                <a:spcPct val="80000"/>
              </a:lnSpc>
            </a:pPr>
            <a:endParaRPr sz="2500" dirty="0"/>
          </a:p>
          <a:p>
            <a:pPr>
              <a:lnSpc>
                <a:spcPct val="80000"/>
              </a:lnSpc>
            </a:pPr>
            <a:r>
              <a:rPr sz="2500" dirty="0"/>
              <a:t>Kolme erinevat häälduspikkust nimetataksegi välteks</a:t>
            </a:r>
            <a:endParaRPr sz="2500" dirty="0"/>
          </a:p>
          <a:p>
            <a:pPr>
              <a:lnSpc>
                <a:spcPct val="80000"/>
              </a:lnSpc>
            </a:pPr>
            <a:endParaRPr sz="2500" dirty="0"/>
          </a:p>
          <a:p>
            <a:pPr>
              <a:lnSpc>
                <a:spcPct val="80000"/>
              </a:lnSpc>
            </a:pPr>
            <a:r>
              <a:rPr sz="2500" dirty="0"/>
              <a:t>Üksikhääliku puhul on võimalik vaadelda kolme pikkust, häälikuühendis mitte</a:t>
            </a:r>
            <a:endParaRPr sz="2500" dirty="0"/>
          </a:p>
          <a:p>
            <a:pPr lvl="1">
              <a:lnSpc>
                <a:spcPct val="80000"/>
              </a:lnSpc>
            </a:pPr>
            <a:r>
              <a:rPr sz="2100" dirty="0"/>
              <a:t>l</a:t>
            </a:r>
            <a:r>
              <a:rPr>
                <a:solidFill>
                  <a:srgbClr val="C00000"/>
                </a:solidFill>
              </a:rPr>
              <a:t>ai</a:t>
            </a:r>
            <a:r>
              <a:rPr sz="2100" dirty="0"/>
              <a:t>sa – l</a:t>
            </a:r>
            <a:r>
              <a:rPr>
                <a:solidFill>
                  <a:srgbClr val="C00000"/>
                </a:solidFill>
              </a:rPr>
              <a:t>ai</a:t>
            </a:r>
            <a:r>
              <a:rPr sz="2100" dirty="0"/>
              <a:t>ska ???</a:t>
            </a:r>
            <a:endParaRPr sz="2100" dirty="0"/>
          </a:p>
          <a:p>
            <a:pPr>
              <a:lnSpc>
                <a:spcPct val="80000"/>
              </a:lnSpc>
              <a:buNone/>
            </a:pPr>
            <a:r>
              <a:rPr sz="2500" dirty="0"/>
              <a:t> </a:t>
            </a:r>
            <a:endParaRPr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itle 23553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dirty="0"/>
              <a:t>Välde</a:t>
            </a:r>
            <a:endParaRPr dirty="0"/>
          </a:p>
        </p:txBody>
      </p:sp>
      <p:sp>
        <p:nvSpPr>
          <p:cNvPr id="23555" name="Text Placeholder 23554"/>
          <p:cNvSpPr>
            <a:spLocks noGrp="1"/>
          </p:cNvSpPr>
          <p:nvPr>
            <p:ph type="body" idx="1"/>
          </p:nvPr>
        </p:nvSpPr>
        <p:spPr>
          <a:xfrm>
            <a:off x="828675" y="1417320"/>
            <a:ext cx="10923270" cy="5182870"/>
          </a:xfrm>
        </p:spPr>
        <p:txBody>
          <a:bodyPr/>
          <a:p>
            <a:pPr>
              <a:lnSpc>
                <a:spcPct val="90000"/>
              </a:lnSpc>
            </a:pPr>
            <a:r>
              <a:rPr sz="2800" dirty="0"/>
              <a:t>I välde – 1. silp </a:t>
            </a:r>
            <a:r>
              <a:rPr lang="et-EE" sz="2800" dirty="0"/>
              <a:t>lühike</a:t>
            </a:r>
            <a:r>
              <a:rPr sz="2800" dirty="0"/>
              <a:t> lühikese </a:t>
            </a:r>
            <a:r>
              <a:rPr lang="et-EE" sz="2800" dirty="0"/>
              <a:t>täishäälikuga</a:t>
            </a:r>
            <a:endParaRPr lang="et-EE" sz="2800" dirty="0"/>
          </a:p>
          <a:p>
            <a:pPr marL="0" indent="0">
              <a:lnSpc>
                <a:spcPct val="90000"/>
              </a:lnSpc>
              <a:buNone/>
            </a:pPr>
            <a:r>
              <a:rPr lang="et-EE">
                <a:solidFill>
                  <a:srgbClr val="C00000"/>
                </a:solidFill>
              </a:rPr>
              <a:t>	- e</a:t>
            </a:r>
            <a:r>
              <a:rPr lang="et-EE" sz="2100" dirty="0"/>
              <a:t>/lu, k</a:t>
            </a:r>
            <a:r>
              <a:rPr lang="et-EE">
                <a:solidFill>
                  <a:srgbClr val="C00000"/>
                </a:solidFill>
              </a:rPr>
              <a:t>a</a:t>
            </a:r>
            <a:r>
              <a:rPr lang="et-EE" sz="2100" dirty="0"/>
              <a:t>/la, t</a:t>
            </a:r>
            <a:r>
              <a:rPr lang="et-EE">
                <a:solidFill>
                  <a:srgbClr val="C00000"/>
                </a:solidFill>
              </a:rPr>
              <a:t>u</a:t>
            </a:r>
            <a:r>
              <a:rPr lang="et-EE" sz="2100" dirty="0"/>
              <a:t>/ba</a:t>
            </a:r>
            <a:endParaRPr lang="et-EE" sz="2100" dirty="0"/>
          </a:p>
          <a:p>
            <a:pPr>
              <a:lnSpc>
                <a:spcPct val="90000"/>
              </a:lnSpc>
            </a:pPr>
            <a:endParaRPr lang="et-EE" sz="2100" dirty="0"/>
          </a:p>
          <a:p>
            <a:pPr>
              <a:lnSpc>
                <a:spcPct val="90000"/>
              </a:lnSpc>
            </a:pPr>
            <a:r>
              <a:rPr sz="2800" dirty="0"/>
              <a:t>II-III välte erinevus tuleb kogu sõna hääldusest </a:t>
            </a:r>
            <a:endParaRPr sz="2800" dirty="0"/>
          </a:p>
          <a:p>
            <a:pPr>
              <a:lnSpc>
                <a:spcPct val="90000"/>
              </a:lnSpc>
            </a:pPr>
            <a:endParaRPr sz="2800" dirty="0"/>
          </a:p>
          <a:p>
            <a:pPr lvl="1">
              <a:lnSpc>
                <a:spcPct val="90000"/>
              </a:lnSpc>
            </a:pPr>
            <a:r>
              <a:rPr sz="2400" dirty="0"/>
              <a:t>1. silp </a:t>
            </a:r>
            <a:r>
              <a:rPr lang="et-EE" sz="2400" dirty="0"/>
              <a:t>pikk </a:t>
            </a:r>
            <a:r>
              <a:rPr sz="2400" dirty="0"/>
              <a:t>pika täishäälikuga</a:t>
            </a:r>
            <a:r>
              <a:rPr lang="et-EE" sz="2400" dirty="0"/>
              <a:t>, täishäälikuühendiga, kaashäälikuga silbi lõpus või lühikesele täishäälikule 1. silbis järgneb</a:t>
            </a:r>
            <a:r>
              <a:rPr lang="et-EE" i="1">
                <a:solidFill>
                  <a:srgbClr val="FF0000"/>
                </a:solidFill>
              </a:rPr>
              <a:t> k, p, t </a:t>
            </a:r>
            <a:r>
              <a:rPr lang="et-EE" sz="2400" dirty="0"/>
              <a:t> 2. silbi alguses.</a:t>
            </a:r>
            <a:r>
              <a:rPr sz="2400" dirty="0"/>
              <a:t> </a:t>
            </a:r>
            <a:r>
              <a:rPr sz="1900" dirty="0"/>
              <a:t> </a:t>
            </a:r>
            <a:endParaRPr sz="1900" dirty="0"/>
          </a:p>
          <a:p>
            <a:pPr lvl="1">
              <a:lnSpc>
                <a:spcPct val="90000"/>
              </a:lnSpc>
            </a:pPr>
            <a:endParaRPr sz="1900" dirty="0"/>
          </a:p>
          <a:p>
            <a:pPr marL="914400" lvl="2" indent="0">
              <a:lnSpc>
                <a:spcPct val="90000"/>
              </a:lnSpc>
              <a:buNone/>
            </a:pPr>
            <a:r>
              <a:rPr lang="et-EE" sz="1800" dirty="0"/>
              <a:t>- </a:t>
            </a:r>
            <a:r>
              <a:rPr sz="1800" dirty="0"/>
              <a:t>k</a:t>
            </a:r>
            <a:r>
              <a:rPr>
                <a:solidFill>
                  <a:srgbClr val="C00000"/>
                </a:solidFill>
              </a:rPr>
              <a:t>oo</a:t>
            </a:r>
            <a:r>
              <a:rPr sz="1800" dirty="0"/>
              <a:t>/li</a:t>
            </a:r>
            <a:r>
              <a:rPr lang="et-EE" sz="1800" dirty="0"/>
              <a:t>, </a:t>
            </a:r>
            <a:r>
              <a:rPr lang="et-EE">
                <a:solidFill>
                  <a:srgbClr val="C00000"/>
                </a:solidFill>
              </a:rPr>
              <a:t>ee/</a:t>
            </a:r>
            <a:r>
              <a:rPr lang="et-EE" sz="1800" dirty="0"/>
              <a:t>mal, v</a:t>
            </a:r>
            <a:r>
              <a:rPr lang="et-EE">
                <a:solidFill>
                  <a:srgbClr val="C00000"/>
                </a:solidFill>
              </a:rPr>
              <a:t>aa/</a:t>
            </a:r>
            <a:r>
              <a:rPr lang="et-EE" sz="1800" dirty="0"/>
              <a:t>de</a:t>
            </a:r>
            <a:endParaRPr lang="et-EE" sz="1800" dirty="0"/>
          </a:p>
          <a:p>
            <a:pPr marL="914400" lvl="2" indent="0">
              <a:lnSpc>
                <a:spcPct val="90000"/>
              </a:lnSpc>
              <a:buNone/>
            </a:pPr>
            <a:r>
              <a:rPr lang="et-EE" sz="1800" dirty="0"/>
              <a:t>- s</a:t>
            </a:r>
            <a:r>
              <a:rPr lang="et-EE">
                <a:solidFill>
                  <a:srgbClr val="C00000"/>
                </a:solidFill>
              </a:rPr>
              <a:t>ei/</a:t>
            </a:r>
            <a:r>
              <a:rPr lang="et-EE" sz="1800" dirty="0"/>
              <a:t>sab, k</a:t>
            </a:r>
            <a:r>
              <a:rPr lang="et-EE">
                <a:solidFill>
                  <a:srgbClr val="C00000"/>
                </a:solidFill>
              </a:rPr>
              <a:t>õi/</a:t>
            </a:r>
            <a:r>
              <a:rPr lang="et-EE" sz="1800" dirty="0"/>
              <a:t>gub, l</a:t>
            </a:r>
            <a:r>
              <a:rPr lang="et-EE">
                <a:solidFill>
                  <a:srgbClr val="C00000"/>
                </a:solidFill>
              </a:rPr>
              <a:t>au</a:t>
            </a:r>
            <a:r>
              <a:rPr lang="et-EE" sz="1800" dirty="0"/>
              <a:t>/lus</a:t>
            </a:r>
            <a:endParaRPr lang="et-EE" sz="1800" dirty="0"/>
          </a:p>
          <a:p>
            <a:pPr marL="914400" lvl="2" indent="0">
              <a:lnSpc>
                <a:spcPct val="90000"/>
              </a:lnSpc>
              <a:buNone/>
            </a:pPr>
            <a:r>
              <a:rPr lang="et-EE" sz="1800" dirty="0"/>
              <a:t>- </a:t>
            </a:r>
            <a:r>
              <a:rPr sz="1800" dirty="0"/>
              <a:t>k</a:t>
            </a:r>
            <a:r>
              <a:rPr sz="1800" dirty="0">
                <a:solidFill>
                  <a:schemeClr val="tx1"/>
                </a:solidFill>
              </a:rPr>
              <a:t>a</a:t>
            </a:r>
            <a:r>
              <a:rPr>
                <a:solidFill>
                  <a:srgbClr val="C00000"/>
                </a:solidFill>
              </a:rPr>
              <a:t>l</a:t>
            </a:r>
            <a:r>
              <a:rPr sz="1800" dirty="0">
                <a:solidFill>
                  <a:schemeClr val="tx1"/>
                </a:solidFill>
              </a:rPr>
              <a:t>/</a:t>
            </a:r>
            <a:r>
              <a:rPr sz="1800" dirty="0"/>
              <a:t>la</a:t>
            </a:r>
            <a:r>
              <a:rPr lang="et-EE" sz="1800" dirty="0"/>
              <a:t>, va</a:t>
            </a:r>
            <a:r>
              <a:rPr lang="et-EE">
                <a:solidFill>
                  <a:srgbClr val="C00000"/>
                </a:solidFill>
              </a:rPr>
              <a:t>r</a:t>
            </a:r>
            <a:r>
              <a:rPr lang="et-EE" sz="1800" dirty="0"/>
              <a:t>/bad, vi</a:t>
            </a:r>
            <a:r>
              <a:rPr lang="et-EE">
                <a:solidFill>
                  <a:srgbClr val="C00000"/>
                </a:solidFill>
              </a:rPr>
              <a:t>ntsk/</a:t>
            </a:r>
            <a:r>
              <a:rPr lang="et-EE" sz="1800" dirty="0"/>
              <a:t>leb</a:t>
            </a:r>
            <a:endParaRPr lang="et-EE" sz="1800" dirty="0"/>
          </a:p>
          <a:p>
            <a:pPr marL="914400" lvl="2" indent="0">
              <a:lnSpc>
                <a:spcPct val="90000"/>
              </a:lnSpc>
              <a:buNone/>
            </a:pPr>
            <a:r>
              <a:rPr lang="et-EE" sz="1800" dirty="0"/>
              <a:t>- t</a:t>
            </a:r>
            <a:r>
              <a:rPr lang="et-EE">
                <a:solidFill>
                  <a:srgbClr val="C00000"/>
                </a:solidFill>
              </a:rPr>
              <a:t>o/p</a:t>
            </a:r>
            <a:r>
              <a:rPr lang="et-EE" sz="1800" dirty="0"/>
              <a:t>is, </a:t>
            </a:r>
            <a:r>
              <a:rPr lang="et-EE">
                <a:solidFill>
                  <a:srgbClr val="C00000"/>
                </a:solidFill>
              </a:rPr>
              <a:t>ä/k</a:t>
            </a:r>
            <a:r>
              <a:rPr lang="et-EE" sz="1800" dirty="0"/>
              <a:t>e, v</a:t>
            </a:r>
            <a:r>
              <a:rPr lang="et-EE">
                <a:solidFill>
                  <a:srgbClr val="C00000"/>
                </a:solidFill>
              </a:rPr>
              <a:t>õt</a:t>
            </a:r>
            <a:r>
              <a:rPr lang="et-EE" sz="1800" dirty="0"/>
              <a:t>/e</a:t>
            </a:r>
            <a:endParaRPr lang="et-EE" sz="1800" dirty="0"/>
          </a:p>
          <a:p>
            <a:pPr>
              <a:lnSpc>
                <a:spcPct val="90000"/>
              </a:lnSpc>
            </a:pPr>
            <a:endParaRPr sz="1900" dirty="0">
              <a:solidFill>
                <a:srgbClr val="33CC3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itle 24577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dirty="0"/>
              <a:t>Välte määramine</a:t>
            </a:r>
            <a:endParaRPr dirty="0"/>
          </a:p>
        </p:txBody>
      </p:sp>
      <p:sp>
        <p:nvSpPr>
          <p:cNvPr id="24579" name="Text Placeholder 24578"/>
          <p:cNvSpPr>
            <a:spLocks noGrp="1"/>
          </p:cNvSpPr>
          <p:nvPr>
            <p:ph type="body" idx="1"/>
          </p:nvPr>
        </p:nvSpPr>
        <p:spPr>
          <a:xfrm>
            <a:off x="609600" y="1287780"/>
            <a:ext cx="10972800" cy="5400040"/>
          </a:xfrm>
        </p:spPr>
        <p:txBody>
          <a:bodyPr/>
          <a:p>
            <a:pPr>
              <a:lnSpc>
                <a:spcPct val="90000"/>
              </a:lnSpc>
            </a:pPr>
            <a:r>
              <a:rPr sz="2800" dirty="0"/>
              <a:t>ühesilbiline – alati III välde</a:t>
            </a:r>
            <a:endParaRPr sz="2800" dirty="0"/>
          </a:p>
          <a:p>
            <a:pPr lvl="1">
              <a:lnSpc>
                <a:spcPct val="90000"/>
              </a:lnSpc>
            </a:pPr>
            <a:r>
              <a:rPr sz="2400" dirty="0">
                <a:solidFill>
                  <a:srgbClr val="6600FF"/>
                </a:solidFill>
              </a:rPr>
              <a:t>kass, maa</a:t>
            </a:r>
            <a:endParaRPr sz="2400" dirty="0">
              <a:solidFill>
                <a:srgbClr val="6600FF"/>
              </a:solidFill>
            </a:endParaRPr>
          </a:p>
          <a:p>
            <a:pPr>
              <a:lnSpc>
                <a:spcPct val="90000"/>
              </a:lnSpc>
            </a:pPr>
            <a:r>
              <a:rPr sz="2800" dirty="0"/>
              <a:t>Kahesilbiline: 1. silp  lühike – I välde </a:t>
            </a:r>
            <a:endParaRPr sz="2800" dirty="0"/>
          </a:p>
          <a:p>
            <a:pPr lvl="1">
              <a:lnSpc>
                <a:spcPct val="90000"/>
              </a:lnSpc>
            </a:pPr>
            <a:r>
              <a:rPr lang="et-EE" sz="2400" dirty="0">
                <a:solidFill>
                  <a:srgbClr val="6600FF"/>
                </a:solidFill>
              </a:rPr>
              <a:t>v</a:t>
            </a:r>
            <a:r>
              <a:rPr sz="2400" dirty="0">
                <a:solidFill>
                  <a:srgbClr val="6600FF"/>
                </a:solidFill>
              </a:rPr>
              <a:t>a-na, kö-ha</a:t>
            </a:r>
            <a:endParaRPr sz="2400" dirty="0">
              <a:solidFill>
                <a:srgbClr val="6600FF"/>
              </a:solidFill>
            </a:endParaRPr>
          </a:p>
          <a:p>
            <a:pPr>
              <a:lnSpc>
                <a:spcPct val="90000"/>
              </a:lnSpc>
            </a:pPr>
            <a:r>
              <a:rPr sz="2800" dirty="0"/>
              <a:t>II-III välde</a:t>
            </a:r>
            <a:endParaRPr sz="2800" dirty="0"/>
          </a:p>
          <a:p>
            <a:pPr lvl="1">
              <a:lnSpc>
                <a:spcPct val="90000"/>
              </a:lnSpc>
            </a:pPr>
            <a:r>
              <a:rPr sz="2400" dirty="0"/>
              <a:t>mõlemad silbid kestuselt ühepikkused – II v </a:t>
            </a:r>
            <a:r>
              <a:rPr sz="2400" dirty="0">
                <a:solidFill>
                  <a:srgbClr val="6600FF"/>
                </a:solidFill>
              </a:rPr>
              <a:t>pan-nal</a:t>
            </a:r>
            <a:endParaRPr sz="2400" dirty="0">
              <a:solidFill>
                <a:srgbClr val="66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t-EE" sz="2400" dirty="0"/>
              <a:t>k</a:t>
            </a:r>
            <a:r>
              <a:rPr sz="2400" dirty="0"/>
              <a:t>ui esimene silp kestab kauem – III v </a:t>
            </a:r>
            <a:r>
              <a:rPr sz="2400" dirty="0">
                <a:solidFill>
                  <a:srgbClr val="6600FF"/>
                </a:solidFill>
              </a:rPr>
              <a:t>pan-dud</a:t>
            </a:r>
            <a:endParaRPr sz="2400" dirty="0">
              <a:solidFill>
                <a:srgbClr val="6600FF"/>
              </a:solidFill>
            </a:endParaRPr>
          </a:p>
          <a:p>
            <a:pPr>
              <a:lnSpc>
                <a:spcPct val="90000"/>
              </a:lnSpc>
            </a:pPr>
            <a:endParaRPr sz="2400" dirty="0">
              <a:solidFill>
                <a:srgbClr val="6600FF"/>
              </a:solidFill>
            </a:endParaRPr>
          </a:p>
          <a:p>
            <a:pPr>
              <a:lnSpc>
                <a:spcPct val="90000"/>
              </a:lnSpc>
            </a:pPr>
            <a:r>
              <a:rPr sz="2800" dirty="0"/>
              <a:t>kolmesilbiline</a:t>
            </a:r>
            <a:endParaRPr sz="2800" dirty="0"/>
          </a:p>
          <a:p>
            <a:pPr lvl="1">
              <a:lnSpc>
                <a:spcPct val="90000"/>
              </a:lnSpc>
            </a:pPr>
            <a:r>
              <a:rPr sz="2400" dirty="0"/>
              <a:t>II v – kõik silbid võrdse kestusega – </a:t>
            </a:r>
            <a:r>
              <a:rPr sz="2400" dirty="0">
                <a:solidFill>
                  <a:srgbClr val="6600FF"/>
                </a:solidFill>
              </a:rPr>
              <a:t>soo-la-se</a:t>
            </a:r>
            <a:endParaRPr sz="2400" dirty="0">
              <a:solidFill>
                <a:srgbClr val="6600FF"/>
              </a:solidFill>
            </a:endParaRPr>
          </a:p>
          <a:p>
            <a:pPr lvl="1">
              <a:lnSpc>
                <a:spcPct val="90000"/>
              </a:lnSpc>
            </a:pPr>
            <a:r>
              <a:rPr sz="2400" dirty="0"/>
              <a:t>III v rõhuline silp teistest pikem – </a:t>
            </a:r>
            <a:r>
              <a:rPr sz="2400" dirty="0">
                <a:solidFill>
                  <a:srgbClr val="6600FF"/>
                </a:solidFill>
              </a:rPr>
              <a:t>ämb-li-ku</a:t>
            </a:r>
            <a:endParaRPr sz="2400" dirty="0">
              <a:solidFill>
                <a:srgbClr val="66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itle 25601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dirty="0"/>
              <a:t>Määra välde</a:t>
            </a:r>
            <a:endParaRPr dirty="0"/>
          </a:p>
        </p:txBody>
      </p:sp>
      <p:sp>
        <p:nvSpPr>
          <p:cNvPr id="25603" name="Text Placeholder 25602"/>
          <p:cNvSpPr>
            <a:spLocks noGrp="1"/>
          </p:cNvSpPr>
          <p:nvPr>
            <p:ph type="body"/>
          </p:nvPr>
        </p:nvSpPr>
        <p:spPr>
          <a:xfrm>
            <a:off x="1178560" y="1827530"/>
            <a:ext cx="10299700" cy="4114800"/>
          </a:xfrm>
        </p:spPr>
        <p:txBody>
          <a:bodyPr/>
          <a:p>
            <a:pPr lvl="0">
              <a:buNone/>
            </a:pPr>
            <a:r>
              <a:rPr i="1" dirty="0"/>
              <a:t>l</a:t>
            </a:r>
            <a:r>
              <a:rPr>
                <a:solidFill>
                  <a:srgbClr val="C00000"/>
                </a:solidFill>
              </a:rPr>
              <a:t>a/</a:t>
            </a:r>
            <a:r>
              <a:rPr i="1" dirty="0"/>
              <a:t>mab, l</a:t>
            </a:r>
            <a:r>
              <a:rPr>
                <a:solidFill>
                  <a:srgbClr val="C00000"/>
                </a:solidFill>
              </a:rPr>
              <a:t>ai/</a:t>
            </a:r>
            <a:r>
              <a:rPr i="1" dirty="0"/>
              <a:t>ub, v</a:t>
            </a:r>
            <a:r>
              <a:rPr>
                <a:solidFill>
                  <a:srgbClr val="C00000"/>
                </a:solidFill>
              </a:rPr>
              <a:t>ars</a:t>
            </a:r>
            <a:r>
              <a:rPr i="1" dirty="0"/>
              <a:t>/ti, </a:t>
            </a:r>
            <a:r>
              <a:rPr i="1" dirty="0">
                <a:solidFill>
                  <a:srgbClr val="C00000"/>
                </a:solidFill>
              </a:rPr>
              <a:t>ek</a:t>
            </a:r>
            <a:r>
              <a:rPr i="1" dirty="0"/>
              <a:t>/sam, </a:t>
            </a:r>
            <a:r>
              <a:rPr i="1" dirty="0">
                <a:solidFill>
                  <a:srgbClr val="C00000"/>
                </a:solidFill>
              </a:rPr>
              <a:t>e</a:t>
            </a:r>
            <a:r>
              <a:rPr i="1" dirty="0"/>
              <a:t>/ma, t</a:t>
            </a:r>
            <a:r>
              <a:rPr i="1" dirty="0">
                <a:solidFill>
                  <a:srgbClr val="C00000"/>
                </a:solidFill>
              </a:rPr>
              <a:t>oo</a:t>
            </a:r>
            <a:r>
              <a:rPr i="1" dirty="0"/>
              <a:t>, v</a:t>
            </a:r>
            <a:r>
              <a:rPr i="1" dirty="0">
                <a:solidFill>
                  <a:srgbClr val="C00000"/>
                </a:solidFill>
              </a:rPr>
              <a:t>ee</a:t>
            </a:r>
            <a:r>
              <a:rPr i="1" dirty="0"/>
              <a:t>/nis, p</a:t>
            </a:r>
            <a:r>
              <a:rPr i="1" dirty="0">
                <a:solidFill>
                  <a:srgbClr val="C00000"/>
                </a:solidFill>
              </a:rPr>
              <a:t>al</a:t>
            </a:r>
            <a:r>
              <a:rPr i="1" dirty="0"/>
              <a:t>/gid, p</a:t>
            </a:r>
            <a:r>
              <a:rPr i="1" dirty="0">
                <a:solidFill>
                  <a:srgbClr val="C00000"/>
                </a:solidFill>
              </a:rPr>
              <a:t>a</a:t>
            </a:r>
            <a:r>
              <a:rPr i="1" dirty="0"/>
              <a:t>/lus, v</a:t>
            </a:r>
            <a:r>
              <a:rPr i="1" dirty="0">
                <a:solidFill>
                  <a:srgbClr val="C00000"/>
                </a:solidFill>
              </a:rPr>
              <a:t>i/</a:t>
            </a:r>
            <a:r>
              <a:rPr i="1" dirty="0"/>
              <a:t>kat, k</a:t>
            </a:r>
            <a:r>
              <a:rPr i="1" dirty="0">
                <a:solidFill>
                  <a:srgbClr val="C00000"/>
                </a:solidFill>
              </a:rPr>
              <a:t>ä</a:t>
            </a:r>
            <a:r>
              <a:rPr i="1" dirty="0"/>
              <a:t>/gu, t</a:t>
            </a:r>
            <a:r>
              <a:rPr i="1" dirty="0">
                <a:solidFill>
                  <a:srgbClr val="C00000"/>
                </a:solidFill>
              </a:rPr>
              <a:t>al</a:t>
            </a:r>
            <a:r>
              <a:rPr i="1" dirty="0"/>
              <a:t>, p</a:t>
            </a:r>
            <a:r>
              <a:rPr i="1" dirty="0">
                <a:solidFill>
                  <a:srgbClr val="C00000"/>
                </a:solidFill>
              </a:rPr>
              <a:t>ar</a:t>
            </a:r>
            <a:r>
              <a:rPr i="1" dirty="0"/>
              <a:t>/gis, m</a:t>
            </a:r>
            <a:r>
              <a:rPr i="1" dirty="0">
                <a:solidFill>
                  <a:srgbClr val="C00000"/>
                </a:solidFill>
              </a:rPr>
              <a:t>är</a:t>
            </a:r>
            <a:r>
              <a:rPr i="1" dirty="0"/>
              <a:t>/gid</a:t>
            </a:r>
            <a:endParaRPr i="1" dirty="0"/>
          </a:p>
          <a:p>
            <a:pPr lvl="0">
              <a:buNone/>
            </a:pPr>
            <a:endParaRPr i="1" dirty="0"/>
          </a:p>
          <a:p>
            <a:pPr lvl="0">
              <a:buNone/>
            </a:pPr>
            <a:endParaRPr dirty="0"/>
          </a:p>
          <a:p>
            <a:pPr lvl="0">
              <a:buNone/>
            </a:pPr>
            <a:endParaRPr dirty="0"/>
          </a:p>
        </p:txBody>
      </p:sp>
      <p:graphicFrame>
        <p:nvGraphicFramePr>
          <p:cNvPr id="25635" name="Table 25634"/>
          <p:cNvGraphicFramePr/>
          <p:nvPr/>
        </p:nvGraphicFramePr>
        <p:xfrm>
          <a:off x="2894013" y="3284538"/>
          <a:ext cx="7313295" cy="2849880"/>
        </p:xfrm>
        <a:graphic>
          <a:graphicData uri="http://schemas.openxmlformats.org/drawingml/2006/table">
            <a:tbl>
              <a:tblPr/>
              <a:tblGrid>
                <a:gridCol w="2438400"/>
                <a:gridCol w="2436495"/>
                <a:gridCol w="2438400"/>
              </a:tblGrid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dirty="0"/>
                        <a:t>I välde</a:t>
                      </a: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dirty="0"/>
                        <a:t>II välde</a:t>
                      </a: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dirty="0"/>
                        <a:t>III välde</a:t>
                      </a: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itle 27649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dirty="0"/>
              <a:t>Välde</a:t>
            </a:r>
            <a:endParaRPr dirty="0"/>
          </a:p>
        </p:txBody>
      </p:sp>
      <p:graphicFrame>
        <p:nvGraphicFramePr>
          <p:cNvPr id="27686" name="Table 27685"/>
          <p:cNvGraphicFramePr/>
          <p:nvPr/>
        </p:nvGraphicFramePr>
        <p:xfrm>
          <a:off x="2894013" y="2636838"/>
          <a:ext cx="7313295" cy="3324860"/>
        </p:xfrm>
        <a:graphic>
          <a:graphicData uri="http://schemas.openxmlformats.org/drawingml/2006/table">
            <a:tbl>
              <a:tblPr/>
              <a:tblGrid>
                <a:gridCol w="2438400"/>
                <a:gridCol w="2436495"/>
                <a:gridCol w="2438400"/>
              </a:tblGrid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 dirty="0"/>
                        <a:t>I välde</a:t>
                      </a:r>
                      <a:endParaRPr 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 dirty="0"/>
                        <a:t>II välde</a:t>
                      </a:r>
                      <a:endParaRPr 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 dirty="0"/>
                        <a:t>III välde</a:t>
                      </a:r>
                      <a:endParaRPr 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9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defRPr sz="2500" b="0" i="0" u="non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100" kern="1200"/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defRPr sz="1700" kern="1200"/>
                      </a:lvl4pPr>
                      <a:lvl5pPr marL="2057400" lvl="4" indent="-228600">
                        <a:buClr>
                          <a:schemeClr val="tx2"/>
                        </a:buClr>
                        <a:defRPr sz="17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7" name="Text Box 27686"/>
          <p:cNvSpPr txBox="1"/>
          <p:nvPr/>
        </p:nvSpPr>
        <p:spPr>
          <a:xfrm>
            <a:off x="410210" y="1628775"/>
            <a:ext cx="11171555" cy="11912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  <a:ea typeface="Arial" panose="020B0604020202020204" pitchFamily="34" charset="0"/>
              </a:rPr>
              <a:t>Jaga sõnad: </a:t>
            </a:r>
            <a:r>
              <a:rPr sz="2400" i="1" dirty="0">
                <a:latin typeface="Verdana" panose="020B0604030504040204" pitchFamily="34" charset="0"/>
                <a:ea typeface="Arial" panose="020B0604020202020204" pitchFamily="34" charset="0"/>
              </a:rPr>
              <a:t>maa, sõber, kannab, vanker, puhkab, vana, keksiti, elab, lõunat, vehib, laudadel, meenub, laual, minut, kange, meenutus, viilime, vale</a:t>
            </a:r>
            <a:endParaRPr sz="2400" i="1" dirty="0">
              <a:latin typeface="Verdana" panose="020B060403050404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1472</Words>
  <Application>WPS Presentation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Calibri Light</vt:lpstr>
      <vt:lpstr>Calibri</vt:lpstr>
      <vt:lpstr>Microsoft YaHei</vt:lpstr>
      <vt:lpstr>Arial</vt:lpstr>
      <vt:lpstr>Verdana</vt:lpstr>
      <vt:lpstr>Default Design</vt:lpstr>
      <vt:lpstr>PowerPoint 演示文稿</vt:lpstr>
      <vt:lpstr>Häälikupikkus</vt:lpstr>
      <vt:lpstr>Välde</vt:lpstr>
      <vt:lpstr>Välde</vt:lpstr>
      <vt:lpstr>Välte määramine</vt:lpstr>
      <vt:lpstr>Määra välde</vt:lpstr>
      <vt:lpstr>Välde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Välte määramine</dc:title>
  <dc:creator>User</dc:creator>
  <cp:lastModifiedBy>User</cp:lastModifiedBy>
  <cp:revision>1</cp:revision>
  <dcterms:created xsi:type="dcterms:W3CDTF">2016-12-12T17:13:16Z</dcterms:created>
  <dcterms:modified xsi:type="dcterms:W3CDTF">2016-12-12T17:13:16Z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1033-10.2.0.5804</vt:lpwstr>
  </property>
</Properties>
</file>