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59" r:id="rId4"/>
    <p:sldId id="260" r:id="rId5"/>
    <p:sldId id="262" r:id="rId6"/>
    <p:sldId id="263" r:id="rId7"/>
    <p:sldId id="267" r:id="rId8"/>
    <p:sldId id="264" r:id="rId9"/>
    <p:sldId id="265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89479-87E9-4B51-B9E9-727025DAAE03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41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14664-F7D7-4E64-B009-0B5A3AC3C1AE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37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56A37-1BB1-44FE-BEEA-7863519D8120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433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Pealkiri ja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abeli kohatäid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E346982-F852-4A5B-8D63-5A21CC64CBE4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5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214CD-E8F4-4AFC-B68B-667C2E24260D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8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F0B73-AD35-416D-86B8-F407E89080D0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1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8D658-56ED-47D6-B8D6-A2409BA1C90F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91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83F17-CDC5-45AB-BF26-4F50C244B123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6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739CD-3C5C-4BD4-8048-D7714413B3AD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7496C-921B-445F-A2D1-50A548F26DC8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9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89BC6-A02D-4F8E-9B7B-5728BF2EE5FC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08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EA53C-F382-492B-84E8-98F7CA62D9D9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81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1E12C9-90E5-499F-AE7F-C876179AD40A}" type="slidenum">
              <a:rPr lang="et-E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59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t.wikipedia.org/wiki/Budinos" TargetMode="External"/><Relationship Id="rId2" Type="http://schemas.openxmlformats.org/officeDocument/2006/relationships/hyperlink" Target="http://www.fennougria.ee/index.php?id=28367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uralistica.com/" TargetMode="Externa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247" y="590823"/>
            <a:ext cx="7772400" cy="1470025"/>
          </a:xfrm>
        </p:spPr>
        <p:txBody>
          <a:bodyPr/>
          <a:lstStyle/>
          <a:p>
            <a:r>
              <a:rPr lang="et-EE" sz="4800" dirty="0" smtClean="0"/>
              <a:t>I osa. KEEL ja KEELED</a:t>
            </a:r>
            <a:br>
              <a:rPr lang="et-EE" sz="4800" dirty="0" smtClean="0"/>
            </a:br>
            <a:endParaRPr lang="et-EE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5805488"/>
            <a:ext cx="7239000" cy="86360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t-EE" sz="1700" dirty="0"/>
              <a:t>Mare </a:t>
            </a:r>
            <a:r>
              <a:rPr lang="et-EE" sz="1700" dirty="0" err="1"/>
              <a:t>Hallop</a:t>
            </a:r>
            <a:endParaRPr lang="et-EE" sz="1700" dirty="0"/>
          </a:p>
          <a:p>
            <a:pPr algn="r">
              <a:lnSpc>
                <a:spcPct val="90000"/>
              </a:lnSpc>
            </a:pPr>
            <a:r>
              <a:rPr lang="et-EE" sz="1700" dirty="0" err="1"/>
              <a:t>KiNG</a:t>
            </a:r>
            <a:endParaRPr lang="et-EE" sz="1700" dirty="0"/>
          </a:p>
          <a:p>
            <a:pPr>
              <a:lnSpc>
                <a:spcPct val="90000"/>
              </a:lnSpc>
            </a:pPr>
            <a:r>
              <a:rPr lang="et-EE" sz="1700" dirty="0"/>
              <a:t>30.10.2012</a:t>
            </a:r>
          </a:p>
          <a:p>
            <a:pPr algn="r">
              <a:lnSpc>
                <a:spcPct val="90000"/>
              </a:lnSpc>
            </a:pPr>
            <a:endParaRPr lang="et-EE" sz="17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03150" y="2570230"/>
            <a:ext cx="597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t-EE" dirty="0">
                <a:solidFill>
                  <a:srgbClr val="000000"/>
                </a:solidFill>
                <a:latin typeface="Verdana" pitchFamily="34" charset="0"/>
              </a:rPr>
              <a:t>“Keel ja ühiskond” X klassile </a:t>
            </a:r>
            <a:r>
              <a:rPr lang="et-EE" dirty="0" smtClean="0">
                <a:solidFill>
                  <a:srgbClr val="000000"/>
                </a:solidFill>
                <a:latin typeface="Verdana" pitchFamily="34" charset="0"/>
              </a:rPr>
              <a:t>6. </a:t>
            </a:r>
            <a:r>
              <a:rPr lang="et-EE" dirty="0">
                <a:solidFill>
                  <a:srgbClr val="000000"/>
                </a:solidFill>
                <a:latin typeface="Verdana" pitchFamily="34" charset="0"/>
              </a:rPr>
              <a:t>ptk</a:t>
            </a:r>
          </a:p>
        </p:txBody>
      </p:sp>
      <p:pic>
        <p:nvPicPr>
          <p:cNvPr id="3077" name="Picture 5" descr="Keel_ja_yhiskond_6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997200"/>
            <a:ext cx="2428875" cy="36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11188" y="6133193"/>
            <a:ext cx="15128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t-EE" sz="1400" dirty="0" smtClean="0">
                <a:solidFill>
                  <a:srgbClr val="000000"/>
                </a:solidFill>
              </a:rPr>
              <a:t>30.09.2013</a:t>
            </a:r>
            <a:endParaRPr lang="et-EE" sz="14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70080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800" b="1" dirty="0" smtClean="0">
                <a:solidFill>
                  <a:srgbClr val="000000"/>
                </a:solidFill>
              </a:rPr>
              <a:t>SOOME-UGRI KEELKOND</a:t>
            </a:r>
            <a:endParaRPr lang="et-EE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67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Uurali keelte eripära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316832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Suur </a:t>
            </a:r>
            <a:r>
              <a:rPr lang="et-EE" dirty="0" smtClean="0">
                <a:solidFill>
                  <a:srgbClr val="00B050"/>
                </a:solidFill>
              </a:rPr>
              <a:t>kääneterohkus</a:t>
            </a:r>
            <a:r>
              <a:rPr lang="et-EE" dirty="0" smtClean="0"/>
              <a:t> võrreldes teiste Euroopa keeltega: rikkaim ungari keel, vaeseim handi (mõnes murdes vaid 3)</a:t>
            </a:r>
            <a:endParaRPr lang="et-E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802237"/>
              </p:ext>
            </p:extLst>
          </p:nvPr>
        </p:nvGraphicFramePr>
        <p:xfrm>
          <a:off x="5991227" y="1124744"/>
          <a:ext cx="2901253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056"/>
                <a:gridCol w="873197"/>
              </a:tblGrid>
              <a:tr h="314876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eesti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76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soome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76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põhjasaami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76">
                <a:tc>
                  <a:txBody>
                    <a:bodyPr/>
                    <a:lstStyle/>
                    <a:p>
                      <a:r>
                        <a:rPr lang="et-EE" dirty="0" err="1" smtClean="0">
                          <a:solidFill>
                            <a:schemeClr val="tx1"/>
                          </a:solidFill>
                        </a:rPr>
                        <a:t>mokša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76">
                <a:tc>
                  <a:txBody>
                    <a:bodyPr/>
                    <a:lstStyle/>
                    <a:p>
                      <a:r>
                        <a:rPr lang="et-EE" dirty="0" err="1" smtClean="0">
                          <a:solidFill>
                            <a:schemeClr val="tx1"/>
                          </a:solidFill>
                        </a:rPr>
                        <a:t>ersa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76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mari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76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udmurdi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76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komi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76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ungari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76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mansi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76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handi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76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sölkupi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76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nganassaani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76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tundraneenetsi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68144" y="64533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Käänete arv Uurali keeltes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642694" y="2276872"/>
            <a:ext cx="4577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>
                <a:solidFill>
                  <a:srgbClr val="0070C0"/>
                </a:solidFill>
              </a:rPr>
              <a:t>u</a:t>
            </a:r>
            <a:r>
              <a:rPr lang="et-EE" dirty="0" smtClean="0">
                <a:solidFill>
                  <a:srgbClr val="0070C0"/>
                </a:solidFill>
              </a:rPr>
              <a:t>ngari</a:t>
            </a:r>
            <a:r>
              <a:rPr lang="et-EE" dirty="0" smtClean="0"/>
              <a:t> võistleb </a:t>
            </a:r>
            <a:r>
              <a:rPr lang="et-EE" dirty="0" err="1" smtClean="0"/>
              <a:t>tabassaraani</a:t>
            </a:r>
            <a:r>
              <a:rPr lang="et-EE" dirty="0" smtClean="0"/>
              <a:t> keelega (Kirde-Kaukaasia keelkonnas) </a:t>
            </a:r>
            <a:r>
              <a:rPr lang="et-EE" dirty="0" smtClean="0">
                <a:solidFill>
                  <a:srgbClr val="0070C0"/>
                </a:solidFill>
              </a:rPr>
              <a:t>käänderikkaima</a:t>
            </a:r>
            <a:r>
              <a:rPr lang="et-EE" dirty="0" smtClean="0"/>
              <a:t> keele tiitlile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642694" y="3647469"/>
            <a:ext cx="52254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Uurali </a:t>
            </a:r>
            <a:r>
              <a:rPr lang="et-EE" dirty="0" smtClean="0">
                <a:solidFill>
                  <a:srgbClr val="002060"/>
                </a:solidFill>
              </a:rPr>
              <a:t>keeltes muutelõpud ja tunnused </a:t>
            </a:r>
            <a:r>
              <a:rPr lang="et-EE" dirty="0" smtClean="0"/>
              <a:t>seal, kus indoeuroopa keeltes omaette sõnad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näit soome k </a:t>
            </a:r>
            <a:r>
              <a:rPr lang="et-EE" i="1" dirty="0" smtClean="0">
                <a:solidFill>
                  <a:srgbClr val="0070C0"/>
                </a:solidFill>
              </a:rPr>
              <a:t>: </a:t>
            </a:r>
            <a:r>
              <a:rPr lang="et-EE" i="1" dirty="0" err="1" smtClean="0">
                <a:solidFill>
                  <a:srgbClr val="0070C0"/>
                </a:solidFill>
              </a:rPr>
              <a:t>taloni</a:t>
            </a:r>
            <a:r>
              <a:rPr lang="et-EE" i="1" dirty="0" smtClean="0">
                <a:solidFill>
                  <a:srgbClr val="0070C0"/>
                </a:solidFill>
              </a:rPr>
              <a:t> </a:t>
            </a:r>
            <a:r>
              <a:rPr lang="et-EE" dirty="0" smtClean="0"/>
              <a:t>´minu maja, 4 tegevusnime (eesti k-s 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i</a:t>
            </a:r>
            <a:r>
              <a:rPr lang="et-EE" dirty="0" smtClean="0"/>
              <a:t>nglise k tegevuse väljendamiseks eraldi sõna </a:t>
            </a:r>
            <a:r>
              <a:rPr lang="et-EE" i="1" dirty="0" err="1" smtClean="0"/>
              <a:t>to</a:t>
            </a:r>
            <a:r>
              <a:rPr lang="et-EE" i="1" dirty="0" smtClean="0"/>
              <a:t> (I </a:t>
            </a:r>
            <a:r>
              <a:rPr lang="et-EE" i="1" dirty="0" err="1" smtClean="0"/>
              <a:t>want</a:t>
            </a:r>
            <a:r>
              <a:rPr lang="et-EE" i="1" dirty="0" smtClean="0"/>
              <a:t> </a:t>
            </a:r>
            <a:r>
              <a:rPr lang="et-EE" i="1" dirty="0" err="1" smtClean="0"/>
              <a:t>to</a:t>
            </a:r>
            <a:r>
              <a:rPr lang="et-EE" i="1" dirty="0" smtClean="0"/>
              <a:t> read </a:t>
            </a:r>
            <a:r>
              <a:rPr lang="et-EE" dirty="0" smtClean="0"/>
              <a:t>`tahan lugeda`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e</a:t>
            </a:r>
            <a:r>
              <a:rPr lang="et-EE" dirty="0" smtClean="0"/>
              <a:t>esti keel kasutab enamiku Uurali keeltega võrreldes  rohkem iseseisvaid sõnu (</a:t>
            </a:r>
            <a:r>
              <a:rPr lang="et-EE" i="1" dirty="0" smtClean="0"/>
              <a:t>minu, sinu</a:t>
            </a:r>
            <a:r>
              <a:rPr lang="et-E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6999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Uurali keelte kontaktid teiste keeltega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628800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Mõjutused kõigil keeletasanditel </a:t>
            </a:r>
            <a:r>
              <a:rPr lang="et-EE" dirty="0" smtClean="0"/>
              <a:t>(häälikusüsteem, vormiõpetus, lauseõpetus), kuid kõige selgem sõnavaras.</a:t>
            </a:r>
          </a:p>
          <a:p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3000 – 1000 a e.m.a puutusid soome-ugri keeled ning nendest võrsunud ugrilased, </a:t>
            </a:r>
            <a:r>
              <a:rPr lang="et-EE" dirty="0" err="1" smtClean="0"/>
              <a:t>soomepermlased</a:t>
            </a:r>
            <a:r>
              <a:rPr lang="et-EE" dirty="0" smtClean="0"/>
              <a:t> ja </a:t>
            </a:r>
            <a:r>
              <a:rPr lang="et-EE" dirty="0" err="1" smtClean="0"/>
              <a:t>soomevolgalased</a:t>
            </a:r>
            <a:r>
              <a:rPr lang="et-EE" dirty="0" smtClean="0"/>
              <a:t> kokku vanade </a:t>
            </a:r>
            <a:r>
              <a:rPr lang="et-EE" dirty="0" err="1" smtClean="0"/>
              <a:t>indoeurooplastega</a:t>
            </a:r>
            <a:r>
              <a:rPr lang="et-EE" dirty="0" smtClean="0"/>
              <a:t> ning neist võrsunud </a:t>
            </a:r>
            <a:r>
              <a:rPr lang="et-EE" dirty="0" err="1" smtClean="0"/>
              <a:t>indoiraanlastega</a:t>
            </a:r>
            <a:r>
              <a:rPr lang="et-EE" dirty="0" smtClean="0"/>
              <a:t>, laenati </a:t>
            </a:r>
            <a:r>
              <a:rPr lang="et-EE" i="1" dirty="0" smtClean="0">
                <a:solidFill>
                  <a:srgbClr val="0070C0"/>
                </a:solidFill>
              </a:rPr>
              <a:t>mesi, sada, vasar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2. </a:t>
            </a:r>
            <a:r>
              <a:rPr lang="et-EE" dirty="0" err="1" smtClean="0"/>
              <a:t>aastatuh-l</a:t>
            </a:r>
            <a:r>
              <a:rPr lang="et-EE" dirty="0" smtClean="0"/>
              <a:t> </a:t>
            </a:r>
            <a:r>
              <a:rPr lang="et-EE" dirty="0" err="1" smtClean="0"/>
              <a:t>soomevolgalastel</a:t>
            </a:r>
            <a:r>
              <a:rPr lang="et-EE" dirty="0" smtClean="0"/>
              <a:t> kontakt balti keeltega:  </a:t>
            </a:r>
            <a:r>
              <a:rPr lang="et-EE" i="1" dirty="0" smtClean="0">
                <a:solidFill>
                  <a:srgbClr val="0070C0"/>
                </a:solidFill>
              </a:rPr>
              <a:t>hein, kirves, ratas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err="1" smtClean="0"/>
              <a:t>aastatuh</a:t>
            </a:r>
            <a:r>
              <a:rPr lang="et-EE" dirty="0" smtClean="0"/>
              <a:t> 2. poolel m.a.j suhtlesid  läänemeresoomlased ja slaavlased: </a:t>
            </a:r>
            <a:r>
              <a:rPr lang="et-EE" i="1" dirty="0" smtClean="0">
                <a:solidFill>
                  <a:srgbClr val="0070C0"/>
                </a:solidFill>
              </a:rPr>
              <a:t>aken, nädal, raamat</a:t>
            </a:r>
          </a:p>
          <a:p>
            <a:endParaRPr lang="et-EE" dirty="0"/>
          </a:p>
          <a:p>
            <a:r>
              <a:rPr lang="et-EE" dirty="0" smtClean="0"/>
              <a:t>Ülejäänud Uurali keeled kontaktis turgi keeltega (Altai keelkond, kus ka türgi keel) Mõjud nii volga (mordva, mari) kui ka permi (udmurdid, komid) rahvale.</a:t>
            </a:r>
          </a:p>
          <a:p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Vanim </a:t>
            </a:r>
            <a:r>
              <a:rPr lang="et-EE" dirty="0" smtClean="0">
                <a:solidFill>
                  <a:srgbClr val="0070C0"/>
                </a:solidFill>
              </a:rPr>
              <a:t>säilinud tekst -12. saj lõpust </a:t>
            </a:r>
            <a:r>
              <a:rPr lang="et-EE" dirty="0" smtClean="0"/>
              <a:t>ungarikeelne „Hauakõne“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Vanim </a:t>
            </a:r>
            <a:r>
              <a:rPr lang="et-EE" dirty="0" smtClean="0">
                <a:solidFill>
                  <a:srgbClr val="0070C0"/>
                </a:solidFill>
              </a:rPr>
              <a:t>läänemeresoomekeelne tekst 13. saj-l</a:t>
            </a:r>
            <a:r>
              <a:rPr lang="et-EE" dirty="0" smtClean="0"/>
              <a:t> kasetohule kirjut </a:t>
            </a:r>
            <a:r>
              <a:rPr lang="et-EE" dirty="0" err="1" smtClean="0"/>
              <a:t>atud</a:t>
            </a:r>
            <a:r>
              <a:rPr lang="et-EE" dirty="0" smtClean="0"/>
              <a:t> karjalakeelne pikseloits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9311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t-EE" dirty="0" smtClean="0"/>
              <a:t>Soome-ugri keelte elujõud</a:t>
            </a:r>
            <a:endParaRPr lang="et-EE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801445"/>
              </p:ext>
            </p:extLst>
          </p:nvPr>
        </p:nvGraphicFramePr>
        <p:xfrm>
          <a:off x="251520" y="938961"/>
          <a:ext cx="6264696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512168"/>
                <a:gridCol w="1512168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rahvas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Rahvaarv 2002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Rahvaarv 2010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emakeeleoskus 2010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mordvalased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843 300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744 200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marid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604 300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547 600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t-EE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udmurdid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636 900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552 300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59%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komid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239 400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228 400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t-EE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permikomid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125 200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94 500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karjalased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93 450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60 800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neenetsid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41 300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44 600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49%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handid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28 700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31 000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vepslased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8 240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5 940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61%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sölkupid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4 250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3 650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mansid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11 400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12 300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nganassaanid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isurid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46%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vadjalased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106%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t-EE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eenetsid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et-EE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88224" y="105273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s</a:t>
            </a:r>
            <a:r>
              <a:rPr lang="et-EE" dirty="0" smtClean="0"/>
              <a:t>oome, ungari, eesti - riigikeeled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6557474" y="1916832"/>
            <a:ext cx="24790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Venemaa territooriumil rahvaste arv väheneb (8 a – 10%),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vaid põhjarahvaste arvukus veidi kasvanud,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p</a:t>
            </a:r>
            <a:r>
              <a:rPr lang="et-EE" dirty="0" smtClean="0"/>
              <a:t>arimad </a:t>
            </a:r>
            <a:r>
              <a:rPr lang="et-EE" dirty="0" smtClean="0">
                <a:solidFill>
                  <a:srgbClr val="0070C0"/>
                </a:solidFill>
              </a:rPr>
              <a:t>ellujäämisväljavaated mari keelel</a:t>
            </a:r>
            <a:endParaRPr lang="et-EE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7474" y="5229200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udmurtidel kasvav eneseteadlikkus, aga arvukus kahanenud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865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t-EE" dirty="0" smtClean="0"/>
              <a:t>Elujõud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188488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Venemaa soome-ugri keeltele mõjub </a:t>
            </a:r>
            <a:r>
              <a:rPr lang="et-EE" dirty="0" smtClean="0">
                <a:solidFill>
                  <a:srgbClr val="002060"/>
                </a:solidFill>
              </a:rPr>
              <a:t>negatiivselt</a:t>
            </a:r>
            <a:r>
              <a:rPr lang="et-EE" dirty="0" smtClean="0"/>
              <a:t>, et rahvad, kellel on küll Venemaa territooriumil oma vabariik, on ise seal vähemusse jäänud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 smtClean="0"/>
              <a:t>Mari </a:t>
            </a:r>
            <a:r>
              <a:rPr lang="et-EE" dirty="0" err="1" smtClean="0"/>
              <a:t>Eli</a:t>
            </a:r>
            <a:r>
              <a:rPr lang="et-EE" dirty="0" smtClean="0"/>
              <a:t> vabariigis </a:t>
            </a:r>
            <a:r>
              <a:rPr lang="et-EE" dirty="0" smtClean="0">
                <a:solidFill>
                  <a:srgbClr val="0070C0"/>
                </a:solidFill>
              </a:rPr>
              <a:t>44%</a:t>
            </a:r>
            <a:r>
              <a:rPr lang="et-EE" dirty="0" smtClean="0"/>
              <a:t> (parim) elanikest </a:t>
            </a:r>
            <a:r>
              <a:rPr lang="et-EE" dirty="0" smtClean="0">
                <a:solidFill>
                  <a:srgbClr val="0070C0"/>
                </a:solidFill>
              </a:rPr>
              <a:t>marid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/>
              <a:t>m</a:t>
            </a:r>
            <a:r>
              <a:rPr lang="et-EE" dirty="0" smtClean="0"/>
              <a:t>ordvalased 40%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/>
              <a:t>u</a:t>
            </a:r>
            <a:r>
              <a:rPr lang="et-EE" dirty="0" smtClean="0"/>
              <a:t>dmurdid 31%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/>
              <a:t>k</a:t>
            </a:r>
            <a:r>
              <a:rPr lang="et-EE" dirty="0" smtClean="0"/>
              <a:t>omid 23%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 smtClean="0">
                <a:solidFill>
                  <a:srgbClr val="0070C0"/>
                </a:solidFill>
              </a:rPr>
              <a:t>Karjala vabariigis vaid 10% karjalasi</a:t>
            </a:r>
          </a:p>
          <a:p>
            <a:endParaRPr lang="et-EE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Haridus- ja teaduskeelena roll minimaalne, moodne linnakultuur peaaegu olematu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r</a:t>
            </a:r>
            <a:r>
              <a:rPr lang="et-EE" dirty="0" smtClean="0"/>
              <a:t>eaalne kasutus äris ja poliitikas puudub.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p</a:t>
            </a:r>
            <a:r>
              <a:rPr lang="et-EE" dirty="0" smtClean="0"/>
              <a:t>aljud elavad väljaspool oma vabariiki, mitmed rahvad mööda Venemaad laiali pillatud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t</a:t>
            </a:r>
            <a:r>
              <a:rPr lang="et-EE" dirty="0" smtClean="0"/>
              <a:t>ööstuspiirkondades Siberis kaob traditsiooniline eluviis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t-EE" dirty="0" smtClean="0"/>
          </a:p>
          <a:p>
            <a:r>
              <a:rPr lang="et-EE" dirty="0" smtClean="0"/>
              <a:t>Aga: </a:t>
            </a:r>
            <a:r>
              <a:rPr lang="et-EE" dirty="0" smtClean="0">
                <a:solidFill>
                  <a:srgbClr val="002060"/>
                </a:solidFill>
              </a:rPr>
              <a:t>põhjarahvaste arvukus kasvanud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>
                <a:solidFill>
                  <a:srgbClr val="0070C0"/>
                </a:solidFill>
              </a:rPr>
              <a:t>Venemaa toetab rahaliselt</a:t>
            </a:r>
            <a:r>
              <a:rPr lang="et-EE" dirty="0" smtClean="0"/>
              <a:t>, võimaldamaks nendel rahvastel viljeleda traditsioonilist eluviisi põhjapõdrakasvatajatena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Tähtis osa soome-ugri  vabariikide </a:t>
            </a:r>
            <a:r>
              <a:rPr lang="et-EE" dirty="0" smtClean="0">
                <a:solidFill>
                  <a:srgbClr val="0070C0"/>
                </a:solidFill>
              </a:rPr>
              <a:t>juhtkondade tegevusel oma identiteedi tugevdamisel.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5063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0" y="274638"/>
            <a:ext cx="7020272" cy="1143000"/>
          </a:xfrm>
        </p:spPr>
        <p:txBody>
          <a:bodyPr/>
          <a:lstStyle/>
          <a:p>
            <a:r>
              <a:rPr lang="et-EE" dirty="0" smtClean="0"/>
              <a:t>Soome-ugri hõimuliikumine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196752"/>
            <a:ext cx="80648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Pärast sõda </a:t>
            </a:r>
            <a:r>
              <a:rPr lang="et-EE" dirty="0" smtClean="0">
                <a:solidFill>
                  <a:srgbClr val="002060"/>
                </a:solidFill>
              </a:rPr>
              <a:t>Eesti, Soome ja Ungari kontaktid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Venemaa soome-ugri rahvastega stalinliku diktatuuri tõttu suhtlemine keeruline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NSVL-i ajal oli võimalik </a:t>
            </a:r>
            <a:r>
              <a:rPr lang="et-EE" dirty="0" smtClean="0">
                <a:solidFill>
                  <a:srgbClr val="0070C0"/>
                </a:solidFill>
              </a:rPr>
              <a:t>teaduslikku ja kultuurilist koostööd </a:t>
            </a:r>
            <a:r>
              <a:rPr lang="et-EE" dirty="0" smtClean="0"/>
              <a:t>teha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Eestist kujunes tugev </a:t>
            </a:r>
            <a:r>
              <a:rPr lang="et-EE" dirty="0" smtClean="0">
                <a:solidFill>
                  <a:srgbClr val="002060"/>
                </a:solidFill>
              </a:rPr>
              <a:t>kultuuriline toetuspunkt  </a:t>
            </a:r>
            <a:r>
              <a:rPr lang="et-EE" dirty="0" smtClean="0"/>
              <a:t>Venemaa soomeugrilaste kultuurilisele arengule, mis jätkub</a:t>
            </a:r>
          </a:p>
          <a:p>
            <a:endParaRPr lang="et-EE" dirty="0"/>
          </a:p>
          <a:p>
            <a:r>
              <a:rPr lang="et-EE" dirty="0" smtClean="0"/>
              <a:t>Soomlased, eestlased, ungarlased on püüdnud </a:t>
            </a:r>
            <a:r>
              <a:rPr lang="et-EE" dirty="0" smtClean="0">
                <a:solidFill>
                  <a:srgbClr val="002060"/>
                </a:solidFill>
              </a:rPr>
              <a:t>toetada Venemaal elavaid sugulasi:</a:t>
            </a:r>
            <a:r>
              <a:rPr lang="et-EE" dirty="0" smtClean="0"/>
              <a:t> raha kirjanduse tõlkimiseks ühest soome-ugri keelest teise, sealt pärit üliõpilastele</a:t>
            </a:r>
            <a:r>
              <a:rPr lang="et-EE" dirty="0"/>
              <a:t> </a:t>
            </a:r>
            <a:r>
              <a:rPr lang="et-EE" dirty="0" smtClean="0"/>
              <a:t>stipendiumid</a:t>
            </a:r>
          </a:p>
          <a:p>
            <a:r>
              <a:rPr lang="et-EE" dirty="0" smtClean="0"/>
              <a:t>Eestis </a:t>
            </a:r>
            <a:r>
              <a:rPr lang="et-EE" dirty="0" smtClean="0">
                <a:hlinkClick r:id="rId2"/>
              </a:rPr>
              <a:t>MTÜ </a:t>
            </a:r>
            <a:r>
              <a:rPr lang="et-EE" dirty="0" err="1" smtClean="0">
                <a:hlinkClick r:id="rId2"/>
              </a:rPr>
              <a:t>Fenno-Ugria</a:t>
            </a:r>
            <a:r>
              <a:rPr lang="et-EE" dirty="0" smtClean="0"/>
              <a:t>, mille eesmärk sildade loomine soome-ugri rahvaste vahel</a:t>
            </a:r>
          </a:p>
          <a:p>
            <a:endParaRPr lang="et-EE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Mitmel maal liikumised, mis püüavad </a:t>
            </a:r>
            <a:r>
              <a:rPr lang="et-EE" dirty="0" smtClean="0">
                <a:solidFill>
                  <a:srgbClr val="00B0F0"/>
                </a:solidFill>
              </a:rPr>
              <a:t>ellu äratada ürgset </a:t>
            </a:r>
            <a:r>
              <a:rPr lang="et-EE" dirty="0" smtClean="0"/>
              <a:t>boreaalset </a:t>
            </a:r>
            <a:r>
              <a:rPr lang="et-EE" dirty="0" smtClean="0">
                <a:solidFill>
                  <a:srgbClr val="00B0F0"/>
                </a:solidFill>
              </a:rPr>
              <a:t>maailmatunnetust,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e</a:t>
            </a:r>
            <a:r>
              <a:rPr lang="et-EE" dirty="0" smtClean="0"/>
              <a:t>tnofuturism – soome-ugri rahvaloomingu moodsamasse kunstikeelde panemine,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p</a:t>
            </a:r>
            <a:r>
              <a:rPr lang="et-EE" dirty="0" smtClean="0"/>
              <a:t>üütud luua tehiskeelt </a:t>
            </a:r>
            <a:r>
              <a:rPr lang="et-EE" dirty="0" smtClean="0">
                <a:hlinkClick r:id="rId3"/>
              </a:rPr>
              <a:t>(</a:t>
            </a:r>
            <a:r>
              <a:rPr lang="et-EE" dirty="0" err="1" smtClean="0">
                <a:hlinkClick r:id="rId3"/>
              </a:rPr>
              <a:t>budinos</a:t>
            </a:r>
            <a:r>
              <a:rPr lang="et-EE" dirty="0" smtClean="0">
                <a:hlinkClick r:id="rId3"/>
              </a:rPr>
              <a:t>) </a:t>
            </a:r>
            <a:r>
              <a:rPr lang="et-EE" dirty="0" smtClean="0"/>
              <a:t>, mis sünteesib soome-ugri keelte ühiseid jooni (juba 2000 sõna, oma grammatika). </a:t>
            </a:r>
            <a:endParaRPr lang="et-EE" dirty="0"/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0"/>
            <a:ext cx="2123728" cy="12466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56176" y="655206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hlinkClick r:id="rId5"/>
              </a:rPr>
              <a:t>Uurali suhtlusportaal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065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Üldandmed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1412776"/>
            <a:ext cx="51125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Soome-ugri keelkonnas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 smtClean="0">
                <a:solidFill>
                  <a:srgbClr val="00B050"/>
                </a:solidFill>
              </a:rPr>
              <a:t>u 23 keelt,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 smtClean="0">
                <a:solidFill>
                  <a:srgbClr val="00B050"/>
                </a:solidFill>
              </a:rPr>
              <a:t>kõnelejate arv ligi 23 milj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r>
              <a:rPr lang="et-EE" dirty="0" smtClean="0"/>
              <a:t>Pigem keskmisest väiksema suuruse ja kõnelejate arvuga keelkond maailmas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360687" y="3211524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Keeled väga erineva suurusega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 smtClean="0"/>
              <a:t>ungari, soome, eesti, mordva – kokku 21 milj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 smtClean="0"/>
              <a:t>ülejäänud 19 kõnelejad – 2 milj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443711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>
                <a:solidFill>
                  <a:srgbClr val="0070C0"/>
                </a:solidFill>
              </a:rPr>
              <a:t>s</a:t>
            </a:r>
            <a:r>
              <a:rPr lang="et-EE" dirty="0" smtClean="0">
                <a:solidFill>
                  <a:srgbClr val="0070C0"/>
                </a:solidFill>
              </a:rPr>
              <a:t>oome-ugri keelkond </a:t>
            </a:r>
            <a:r>
              <a:rPr lang="et-EE" dirty="0" smtClean="0"/>
              <a:t>			</a:t>
            </a:r>
            <a:r>
              <a:rPr lang="et-EE" dirty="0" err="1" smtClean="0">
                <a:solidFill>
                  <a:srgbClr val="0070C0"/>
                </a:solidFill>
              </a:rPr>
              <a:t>samojeedi</a:t>
            </a:r>
            <a:r>
              <a:rPr lang="et-EE" dirty="0" smtClean="0">
                <a:solidFill>
                  <a:srgbClr val="0070C0"/>
                </a:solidFill>
              </a:rPr>
              <a:t> keelkond </a:t>
            </a:r>
            <a:endParaRPr lang="et-EE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4806444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/>
              <a:t>e</a:t>
            </a:r>
            <a:r>
              <a:rPr lang="et-EE" dirty="0" err="1" smtClean="0"/>
              <a:t>enetsi</a:t>
            </a:r>
            <a:r>
              <a:rPr lang="et-EE" dirty="0" smtClean="0"/>
              <a:t>, neenetsi, sölkupi, nganassaani</a:t>
            </a:r>
          </a:p>
          <a:p>
            <a:r>
              <a:rPr lang="et-EE" dirty="0" smtClean="0"/>
              <a:t>Kokku u 26 000 kõnelejat</a:t>
            </a:r>
            <a:endParaRPr lang="et-EE" dirty="0"/>
          </a:p>
        </p:txBody>
      </p:sp>
      <p:cxnSp>
        <p:nvCxnSpPr>
          <p:cNvPr id="8" name="Sirgkonnektor 7"/>
          <p:cNvCxnSpPr/>
          <p:nvPr/>
        </p:nvCxnSpPr>
        <p:spPr>
          <a:xfrm>
            <a:off x="1619672" y="4806444"/>
            <a:ext cx="2016224" cy="1286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irgkonnektor 8"/>
          <p:cNvCxnSpPr/>
          <p:nvPr/>
        </p:nvCxnSpPr>
        <p:spPr>
          <a:xfrm flipH="1">
            <a:off x="3743908" y="5449870"/>
            <a:ext cx="1548172" cy="643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99792" y="609329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Uurali keelkond</a:t>
            </a:r>
            <a:endParaRPr lang="et-E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26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Uurali keelte levikualad</a:t>
            </a:r>
            <a:endParaRPr lang="et-EE" dirty="0"/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09505"/>
            <a:ext cx="6783349" cy="53907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80312" y="1484784"/>
            <a:ext cx="1584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Siber hõredalt asustatud, Euroopa tihedalt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7205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Uurali keelepuu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043078" y="1268760"/>
            <a:ext cx="3771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Arvatakse, et </a:t>
            </a:r>
            <a:r>
              <a:rPr lang="et-EE" dirty="0" smtClean="0">
                <a:solidFill>
                  <a:srgbClr val="0070C0"/>
                </a:solidFill>
              </a:rPr>
              <a:t>Uurali algkeelt</a:t>
            </a:r>
            <a:r>
              <a:rPr lang="et-EE" dirty="0" smtClean="0"/>
              <a:t> kõneldi </a:t>
            </a:r>
            <a:r>
              <a:rPr lang="et-EE" dirty="0" smtClean="0">
                <a:solidFill>
                  <a:srgbClr val="0070C0"/>
                </a:solidFill>
              </a:rPr>
              <a:t>rohkem kui 6000 a tagasi </a:t>
            </a:r>
            <a:r>
              <a:rPr lang="et-EE" dirty="0" smtClean="0"/>
              <a:t> see jagunes soome-ugri ja </a:t>
            </a:r>
            <a:r>
              <a:rPr lang="et-EE" dirty="0" err="1" smtClean="0"/>
              <a:t>samojeedi</a:t>
            </a:r>
            <a:r>
              <a:rPr lang="et-EE" dirty="0" smtClean="0"/>
              <a:t> algkeeleks u </a:t>
            </a:r>
            <a:r>
              <a:rPr lang="et-EE" dirty="0" smtClean="0">
                <a:solidFill>
                  <a:srgbClr val="0070C0"/>
                </a:solidFill>
              </a:rPr>
              <a:t>4000 </a:t>
            </a:r>
            <a:r>
              <a:rPr lang="et-EE" dirty="0" smtClean="0"/>
              <a:t>a eKr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>
                <a:solidFill>
                  <a:srgbClr val="0070C0"/>
                </a:solidFill>
              </a:rPr>
              <a:t>s</a:t>
            </a:r>
            <a:r>
              <a:rPr lang="et-EE" dirty="0" smtClean="0">
                <a:solidFill>
                  <a:srgbClr val="0070C0"/>
                </a:solidFill>
              </a:rPr>
              <a:t>oome ja ugri </a:t>
            </a:r>
            <a:r>
              <a:rPr lang="et-EE" dirty="0" smtClean="0"/>
              <a:t>haruks jagunemine </a:t>
            </a:r>
            <a:r>
              <a:rPr lang="et-EE" dirty="0" smtClean="0">
                <a:solidFill>
                  <a:srgbClr val="0070C0"/>
                </a:solidFill>
              </a:rPr>
              <a:t>3000-2000</a:t>
            </a:r>
            <a:r>
              <a:rPr lang="et-EE" dirty="0" smtClean="0"/>
              <a:t> a eKr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>
                <a:solidFill>
                  <a:srgbClr val="0070C0"/>
                </a:solidFill>
              </a:rPr>
              <a:t>p</a:t>
            </a:r>
            <a:r>
              <a:rPr lang="et-EE" dirty="0" smtClean="0">
                <a:solidFill>
                  <a:srgbClr val="0070C0"/>
                </a:solidFill>
              </a:rPr>
              <a:t>ermi ja volga </a:t>
            </a:r>
            <a:r>
              <a:rPr lang="et-EE" dirty="0" smtClean="0"/>
              <a:t>haruks u </a:t>
            </a:r>
            <a:r>
              <a:rPr lang="et-EE" dirty="0" smtClean="0">
                <a:solidFill>
                  <a:srgbClr val="0070C0"/>
                </a:solidFill>
              </a:rPr>
              <a:t>2000-1500 a</a:t>
            </a:r>
            <a:r>
              <a:rPr lang="et-EE" dirty="0" smtClean="0"/>
              <a:t> </a:t>
            </a:r>
            <a:r>
              <a:rPr lang="et-EE" dirty="0" smtClean="0"/>
              <a:t>eKr</a:t>
            </a: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>
                <a:solidFill>
                  <a:srgbClr val="0070C0"/>
                </a:solidFill>
              </a:rPr>
              <a:t>s</a:t>
            </a:r>
            <a:r>
              <a:rPr lang="et-EE" dirty="0" smtClean="0">
                <a:solidFill>
                  <a:srgbClr val="0070C0"/>
                </a:solidFill>
              </a:rPr>
              <a:t>oome-volga </a:t>
            </a:r>
            <a:r>
              <a:rPr lang="et-EE" dirty="0" smtClean="0"/>
              <a:t>edasine hargnemine u </a:t>
            </a:r>
            <a:r>
              <a:rPr lang="et-EE" dirty="0" smtClean="0">
                <a:solidFill>
                  <a:srgbClr val="0070C0"/>
                </a:solidFill>
              </a:rPr>
              <a:t>1000-500</a:t>
            </a:r>
            <a:r>
              <a:rPr lang="et-EE" dirty="0" smtClean="0"/>
              <a:t> a eKr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u</a:t>
            </a:r>
            <a:r>
              <a:rPr lang="et-EE" dirty="0" smtClean="0"/>
              <a:t> </a:t>
            </a:r>
            <a:r>
              <a:rPr lang="et-EE" dirty="0" smtClean="0">
                <a:solidFill>
                  <a:srgbClr val="0070C0"/>
                </a:solidFill>
              </a:rPr>
              <a:t>2000 a tagasi </a:t>
            </a:r>
            <a:r>
              <a:rPr lang="et-EE" dirty="0" smtClean="0"/>
              <a:t>jagunes </a:t>
            </a:r>
            <a:r>
              <a:rPr lang="et-EE" dirty="0" smtClean="0">
                <a:solidFill>
                  <a:srgbClr val="0070C0"/>
                </a:solidFill>
              </a:rPr>
              <a:t>läänemeresoome haru </a:t>
            </a:r>
            <a:r>
              <a:rPr lang="et-EE" dirty="0" smtClean="0"/>
              <a:t>algkeelteks, kust pärineb ka eesti keel</a:t>
            </a:r>
            <a:endParaRPr lang="et-EE" dirty="0"/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1268760"/>
            <a:ext cx="4575535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41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Uurali keeled</a:t>
            </a:r>
            <a:endParaRPr lang="et-EE" dirty="0"/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959" y="1484784"/>
            <a:ext cx="6311914" cy="481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14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Uurali algkodu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412776"/>
            <a:ext cx="71287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a</a:t>
            </a:r>
            <a:r>
              <a:rPr lang="et-EE" dirty="0" smtClean="0"/>
              <a:t>rvatakse </a:t>
            </a:r>
            <a:r>
              <a:rPr lang="et-EE" dirty="0" err="1" smtClean="0"/>
              <a:t>Uuralitesse</a:t>
            </a:r>
            <a:r>
              <a:rPr lang="et-EE" dirty="0" smtClean="0"/>
              <a:t>, sest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/>
              <a:t>i</a:t>
            </a:r>
            <a:r>
              <a:rPr lang="et-EE" dirty="0" smtClean="0"/>
              <a:t>das – </a:t>
            </a:r>
            <a:r>
              <a:rPr lang="et-EE" dirty="0" err="1" smtClean="0"/>
              <a:t>samojeedid</a:t>
            </a:r>
            <a:endParaRPr lang="et-E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/>
              <a:t>l</a:t>
            </a:r>
            <a:r>
              <a:rPr lang="et-EE" dirty="0" smtClean="0"/>
              <a:t>äänes </a:t>
            </a:r>
            <a:r>
              <a:rPr lang="et-EE" dirty="0" smtClean="0"/>
              <a:t>soome-ugrilased</a:t>
            </a:r>
            <a:endParaRPr lang="et-EE" dirty="0" smtClean="0"/>
          </a:p>
          <a:p>
            <a:endParaRPr lang="et-EE" dirty="0"/>
          </a:p>
          <a:p>
            <a:r>
              <a:rPr lang="et-EE" dirty="0" err="1"/>
              <a:t>a</a:t>
            </a:r>
            <a:r>
              <a:rPr lang="et-EE" dirty="0" err="1" smtClean="0"/>
              <a:t>l</a:t>
            </a:r>
            <a:r>
              <a:rPr lang="et-EE" dirty="0" smtClean="0"/>
              <a:t> 19. saj-st kasutatakse </a:t>
            </a:r>
            <a:r>
              <a:rPr lang="et-EE" dirty="0" smtClean="0">
                <a:solidFill>
                  <a:schemeClr val="accent2"/>
                </a:solidFill>
              </a:rPr>
              <a:t>lingvistilise  paleontoloogia </a:t>
            </a:r>
            <a:r>
              <a:rPr lang="et-EE" dirty="0" smtClean="0"/>
              <a:t>meetodit: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l</a:t>
            </a:r>
            <a:r>
              <a:rPr lang="et-EE" dirty="0" smtClean="0"/>
              <a:t>eitakse need </a:t>
            </a:r>
            <a:r>
              <a:rPr lang="et-EE" dirty="0" smtClean="0">
                <a:solidFill>
                  <a:srgbClr val="0070C0"/>
                </a:solidFill>
              </a:rPr>
              <a:t>taime- ja loomanimesid </a:t>
            </a:r>
            <a:r>
              <a:rPr lang="et-EE" dirty="0" smtClean="0"/>
              <a:t>tähistavad sõnad, mis pärinevad algkeelest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s</a:t>
            </a:r>
            <a:r>
              <a:rPr lang="et-EE" dirty="0" smtClean="0"/>
              <a:t>iis kantakse kaardile nende taime- ja loomaliikide ajaloolise </a:t>
            </a:r>
            <a:r>
              <a:rPr lang="et-E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leviku piirkonnad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t-EE" dirty="0" smtClean="0"/>
              <a:t>Mõjukaim </a:t>
            </a:r>
            <a:r>
              <a:rPr lang="et-EE" dirty="0" err="1" smtClean="0">
                <a:solidFill>
                  <a:srgbClr val="00B050"/>
                </a:solidFill>
              </a:rPr>
              <a:t>Pèter</a:t>
            </a:r>
            <a:r>
              <a:rPr lang="et-EE" dirty="0" smtClean="0">
                <a:solidFill>
                  <a:srgbClr val="00B050"/>
                </a:solidFill>
              </a:rPr>
              <a:t> </a:t>
            </a:r>
            <a:r>
              <a:rPr lang="et-EE" dirty="0" err="1" smtClean="0">
                <a:solidFill>
                  <a:srgbClr val="00B050"/>
                </a:solidFill>
              </a:rPr>
              <a:t>Hajdù</a:t>
            </a:r>
            <a:r>
              <a:rPr lang="et-EE" dirty="0" smtClean="0">
                <a:solidFill>
                  <a:srgbClr val="00B050"/>
                </a:solidFill>
              </a:rPr>
              <a:t> hüpotees:</a:t>
            </a:r>
          </a:p>
          <a:p>
            <a:r>
              <a:rPr lang="et-EE" dirty="0"/>
              <a:t>s</a:t>
            </a:r>
            <a:r>
              <a:rPr lang="et-EE" dirty="0" smtClean="0"/>
              <a:t>ündinud viie sõna põhjal, mis tähistavad mõnda puud</a:t>
            </a:r>
            <a:r>
              <a:rPr lang="et-EE" dirty="0" smtClean="0"/>
              <a:t>.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34479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Pèter</a:t>
            </a:r>
            <a:r>
              <a:rPr lang="et-EE" dirty="0" smtClean="0"/>
              <a:t> </a:t>
            </a:r>
            <a:r>
              <a:rPr lang="et-EE" dirty="0" err="1" smtClean="0"/>
              <a:t>Hajdù</a:t>
            </a:r>
            <a:r>
              <a:rPr lang="et-EE" dirty="0" smtClean="0"/>
              <a:t> hüpotees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06" y="1557442"/>
            <a:ext cx="4866541" cy="45983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8064" y="1557442"/>
            <a:ext cx="33843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Ilmneb: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eesti keeles on </a:t>
            </a:r>
            <a:r>
              <a:rPr lang="et-EE" dirty="0">
                <a:solidFill>
                  <a:srgbClr val="00B050"/>
                </a:solidFill>
              </a:rPr>
              <a:t>kuuse</a:t>
            </a:r>
            <a:r>
              <a:rPr lang="et-EE" dirty="0"/>
              <a:t> ja </a:t>
            </a:r>
            <a:r>
              <a:rPr lang="et-EE" dirty="0">
                <a:solidFill>
                  <a:srgbClr val="00B050"/>
                </a:solidFill>
              </a:rPr>
              <a:t>nulu</a:t>
            </a:r>
            <a:r>
              <a:rPr lang="et-EE" dirty="0"/>
              <a:t> nimetused samad, mis sölkupi ja handi keeles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>
                <a:solidFill>
                  <a:srgbClr val="00B050"/>
                </a:solidFill>
              </a:rPr>
              <a:t>jalakas</a:t>
            </a:r>
            <a:r>
              <a:rPr lang="et-EE" dirty="0"/>
              <a:t> ühine soome, mari ja ungari keelega</a:t>
            </a:r>
          </a:p>
          <a:p>
            <a:endParaRPr lang="et-EE" dirty="0"/>
          </a:p>
          <a:p>
            <a:r>
              <a:rPr lang="et-EE" dirty="0"/>
              <a:t>Järelikult: kõik need keeled (sölkupi, handi, mari, ungari) on </a:t>
            </a:r>
            <a:r>
              <a:rPr lang="et-EE" dirty="0">
                <a:solidFill>
                  <a:srgbClr val="0070C0"/>
                </a:solidFill>
              </a:rPr>
              <a:t>pärit ühisest algkeelest</a:t>
            </a:r>
            <a:r>
              <a:rPr lang="et-EE" dirty="0"/>
              <a:t>, mida kõneldi kunagi nende puude kasvamisalal.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4665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Ühisuurali</a:t>
            </a:r>
            <a:r>
              <a:rPr lang="et-EE" dirty="0" smtClean="0"/>
              <a:t> sõnad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90870" y="1340768"/>
            <a:ext cx="82575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err="1" smtClean="0"/>
              <a:t>Ühisuurali</a:t>
            </a:r>
            <a:r>
              <a:rPr lang="et-EE" dirty="0" smtClean="0"/>
              <a:t> sõnu on </a:t>
            </a:r>
            <a:r>
              <a:rPr lang="et-EE" dirty="0" smtClean="0">
                <a:solidFill>
                  <a:srgbClr val="002060"/>
                </a:solidFill>
              </a:rPr>
              <a:t>tuvastatud u 200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 ja neist </a:t>
            </a:r>
            <a:r>
              <a:rPr lang="et-EE" dirty="0" smtClean="0">
                <a:solidFill>
                  <a:srgbClr val="002060"/>
                </a:solidFill>
              </a:rPr>
              <a:t>109 </a:t>
            </a:r>
            <a:r>
              <a:rPr lang="et-EE" dirty="0" smtClean="0"/>
              <a:t>on olemas ka </a:t>
            </a:r>
            <a:r>
              <a:rPr lang="et-EE" dirty="0" smtClean="0">
                <a:solidFill>
                  <a:srgbClr val="002060"/>
                </a:solidFill>
              </a:rPr>
              <a:t>eesti keeles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e</a:t>
            </a:r>
            <a:r>
              <a:rPr lang="et-EE" dirty="0" smtClean="0"/>
              <a:t>t lugeda sõna </a:t>
            </a:r>
            <a:r>
              <a:rPr lang="et-EE" dirty="0" err="1" smtClean="0"/>
              <a:t>ühisuurali</a:t>
            </a:r>
            <a:r>
              <a:rPr lang="et-EE" dirty="0" smtClean="0"/>
              <a:t> sõnaks, peab tal olema vasteid nii soome-ugri kui ka </a:t>
            </a:r>
            <a:r>
              <a:rPr lang="et-EE" dirty="0" err="1" smtClean="0"/>
              <a:t>samojeedi</a:t>
            </a:r>
            <a:r>
              <a:rPr lang="et-EE" dirty="0" smtClean="0"/>
              <a:t> harus, mis ei tohi olla kummassegi harusse laenatud sõnad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v</a:t>
            </a:r>
            <a:r>
              <a:rPr lang="et-EE" dirty="0" smtClean="0"/>
              <a:t>aldav </a:t>
            </a:r>
            <a:r>
              <a:rPr lang="et-EE" dirty="0" smtClean="0"/>
              <a:t>osa ühissõnu tähistab </a:t>
            </a:r>
            <a:r>
              <a:rPr lang="et-EE" dirty="0" smtClean="0">
                <a:solidFill>
                  <a:srgbClr val="0070C0"/>
                </a:solidFill>
              </a:rPr>
              <a:t>kehaosi, sugulussuhteid ning loomade, taimede ja muude loodusnähtuste nimetusi</a:t>
            </a:r>
            <a:endParaRPr lang="et-EE" dirty="0">
              <a:solidFill>
                <a:srgbClr val="0070C0"/>
              </a:solidFill>
            </a:endParaRPr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492" y="3789040"/>
            <a:ext cx="6865924" cy="274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01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Uurali keelepõõsa hüpotees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310018" y="1124744"/>
            <a:ext cx="54726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Sugulaskeeli kõnelevad rahvad ( n eestlased ja mansid) on kultuuriliselt ja geneetiliselt väga erinevad,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err="1" smtClean="0"/>
              <a:t>mittesugulaskeeli</a:t>
            </a:r>
            <a:r>
              <a:rPr lang="et-EE" dirty="0" smtClean="0"/>
              <a:t> kõnelevad rahvad (eestlased, lätlased)  väga lähedased. </a:t>
            </a:r>
          </a:p>
          <a:p>
            <a:r>
              <a:rPr lang="et-EE" dirty="0" smtClean="0"/>
              <a:t>Need panevad mõtlema, kas keelesugulust ei tähtsustata üle.</a:t>
            </a:r>
          </a:p>
          <a:p>
            <a:endParaRPr lang="et-EE" dirty="0" smtClean="0"/>
          </a:p>
          <a:p>
            <a:r>
              <a:rPr lang="et-EE" dirty="0" smtClean="0">
                <a:solidFill>
                  <a:srgbClr val="002060"/>
                </a:solidFill>
              </a:rPr>
              <a:t>Võib-olla polegi ühist allkeelt, vaid sarnaseks on muututud pikaajalise tiheda kontakti tõttu.</a:t>
            </a:r>
            <a:endParaRPr lang="et-EE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167" y="4009951"/>
            <a:ext cx="56194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Eel-läänemeresoome, eel-volga, </a:t>
            </a:r>
            <a:r>
              <a:rPr lang="et-EE" dirty="0" err="1" smtClean="0"/>
              <a:t>eel-hansi</a:t>
            </a:r>
            <a:r>
              <a:rPr lang="et-EE" dirty="0" smtClean="0"/>
              <a:t> ja eel-ungari keel polnudki omavahel sugulased,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vaid muutusid tihedate kontaktide tõttu lähedaseks ja moodustasid pikkade kontaktide tulemusel keeleliidu.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h</a:t>
            </a:r>
            <a:r>
              <a:rPr lang="et-EE" dirty="0" smtClean="0"/>
              <a:t>iljem </a:t>
            </a:r>
            <a:r>
              <a:rPr lang="et-EE" dirty="0" smtClean="0"/>
              <a:t>keeleliit lagunes osadeks ja tekkisid tänapäevased soome-ugri keeled</a:t>
            </a:r>
          </a:p>
          <a:p>
            <a:endParaRPr lang="et-EE" dirty="0"/>
          </a:p>
          <a:p>
            <a:r>
              <a:rPr lang="et-EE" dirty="0" smtClean="0"/>
              <a:t>Sellist hüpoteesi </a:t>
            </a:r>
            <a:r>
              <a:rPr lang="et-EE" dirty="0" smtClean="0"/>
              <a:t>nimetatakse </a:t>
            </a:r>
            <a:r>
              <a:rPr lang="et-EE" dirty="0" smtClean="0"/>
              <a:t>naljatamisi </a:t>
            </a:r>
            <a:r>
              <a:rPr lang="et-EE" dirty="0" smtClean="0">
                <a:solidFill>
                  <a:srgbClr val="00B050"/>
                </a:solidFill>
              </a:rPr>
              <a:t>Uurali keelepõõsa teooriaks</a:t>
            </a:r>
            <a:endParaRPr lang="et-EE" dirty="0">
              <a:solidFill>
                <a:srgbClr val="00B050"/>
              </a:solidFill>
            </a:endParaRPr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42" y="1268760"/>
            <a:ext cx="3379033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00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danik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1038</Words>
  <Application>Microsoft Office PowerPoint</Application>
  <PresentationFormat>Ekraaniseanss (4:3)</PresentationFormat>
  <Paragraphs>210</Paragraphs>
  <Slides>14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14</vt:i4>
      </vt:variant>
    </vt:vector>
  </HeadingPairs>
  <TitlesOfParts>
    <vt:vector size="15" baseType="lpstr">
      <vt:lpstr>Default Design</vt:lpstr>
      <vt:lpstr>I osa. KEEL ja KEELED </vt:lpstr>
      <vt:lpstr>Üldandmed</vt:lpstr>
      <vt:lpstr>Uurali keelte levikualad</vt:lpstr>
      <vt:lpstr>Uurali keelepuu</vt:lpstr>
      <vt:lpstr>Uurali keeled</vt:lpstr>
      <vt:lpstr>Uurali algkodu</vt:lpstr>
      <vt:lpstr>Pèter Hajdù hüpotees</vt:lpstr>
      <vt:lpstr>Ühisuurali sõnad</vt:lpstr>
      <vt:lpstr>Uurali keelepõõsa hüpotees</vt:lpstr>
      <vt:lpstr>Uurali keelte eripära</vt:lpstr>
      <vt:lpstr>Uurali keelte kontaktid teiste keeltega</vt:lpstr>
      <vt:lpstr>Soome-ugri keelte elujõud</vt:lpstr>
      <vt:lpstr>Elujõud</vt:lpstr>
      <vt:lpstr>Soome-ugri hõimuliikumine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osa. KEEL ja KEELED</dc:title>
  <dc:creator>Kasutaja</dc:creator>
  <cp:lastModifiedBy>Kasutaja</cp:lastModifiedBy>
  <cp:revision>29</cp:revision>
  <dcterms:created xsi:type="dcterms:W3CDTF">2013-09-29T20:02:24Z</dcterms:created>
  <dcterms:modified xsi:type="dcterms:W3CDTF">2013-10-01T15:38:16Z</dcterms:modified>
</cp:coreProperties>
</file>