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90288202990413E-2"/>
          <c:y val="4.3971118230484829E-2"/>
          <c:w val="0.59415262351864195"/>
          <c:h val="0.92027408438700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1-10 kõnelejat </c:v>
                </c:pt>
              </c:strCache>
            </c:strRef>
          </c:tx>
          <c:invertIfNegative val="0"/>
          <c:cat>
            <c:strRef>
              <c:f>Leht1!$A$2:$A$9</c:f>
              <c:strCache>
                <c:ptCount val="8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  <c:pt idx="4">
                  <c:v>kategooria 5</c:v>
                </c:pt>
                <c:pt idx="5">
                  <c:v>kategooria 6</c:v>
                </c:pt>
                <c:pt idx="6">
                  <c:v>kategooria 7</c:v>
                </c:pt>
                <c:pt idx="7">
                  <c:v>kategooria 8</c:v>
                </c:pt>
              </c:strCache>
            </c:strRef>
          </c:cat>
          <c:val>
            <c:numRef>
              <c:f>Leht1!$B$2:$B$9</c:f>
              <c:numCache>
                <c:formatCode>General</c:formatCode>
                <c:ptCount val="8"/>
                <c:pt idx="0">
                  <c:v>133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10-100 kõnelejat</c:v>
                </c:pt>
              </c:strCache>
            </c:strRef>
          </c:tx>
          <c:invertIfNegative val="0"/>
          <c:cat>
            <c:strRef>
              <c:f>Leht1!$A$2:$A$9</c:f>
              <c:strCache>
                <c:ptCount val="8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  <c:pt idx="4">
                  <c:v>kategooria 5</c:v>
                </c:pt>
                <c:pt idx="5">
                  <c:v>kategooria 6</c:v>
                </c:pt>
                <c:pt idx="6">
                  <c:v>kategooria 7</c:v>
                </c:pt>
                <c:pt idx="7">
                  <c:v>kategooria 8</c:v>
                </c:pt>
              </c:strCache>
            </c:strRef>
          </c:cat>
          <c:val>
            <c:numRef>
              <c:f>Leht1!$C$2:$C$9</c:f>
              <c:numCache>
                <c:formatCode>General</c:formatCode>
                <c:ptCount val="8"/>
                <c:pt idx="1">
                  <c:v>339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100-1000 kõnelejat</c:v>
                </c:pt>
              </c:strCache>
            </c:strRef>
          </c:tx>
          <c:invertIfNegative val="0"/>
          <c:cat>
            <c:strRef>
              <c:f>Leht1!$A$2:$A$9</c:f>
              <c:strCache>
                <c:ptCount val="8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  <c:pt idx="4">
                  <c:v>kategooria 5</c:v>
                </c:pt>
                <c:pt idx="5">
                  <c:v>kategooria 6</c:v>
                </c:pt>
                <c:pt idx="6">
                  <c:v>kategooria 7</c:v>
                </c:pt>
                <c:pt idx="7">
                  <c:v>kategooria 8</c:v>
                </c:pt>
              </c:strCache>
            </c:strRef>
          </c:cat>
          <c:val>
            <c:numRef>
              <c:f>Leht1!$D$2:$D$9</c:f>
              <c:numCache>
                <c:formatCode>General</c:formatCode>
                <c:ptCount val="8"/>
                <c:pt idx="2">
                  <c:v>1038</c:v>
                </c:pt>
              </c:numCache>
            </c:numRef>
          </c:val>
        </c:ser>
        <c:ser>
          <c:idx val="3"/>
          <c:order val="3"/>
          <c:tx>
            <c:strRef>
              <c:f>Leht1!$E$1</c:f>
              <c:strCache>
                <c:ptCount val="1"/>
                <c:pt idx="0">
                  <c:v>1000-10000 kõnelejat</c:v>
                </c:pt>
              </c:strCache>
            </c:strRef>
          </c:tx>
          <c:invertIfNegative val="0"/>
          <c:cat>
            <c:strRef>
              <c:f>Leht1!$A$2:$A$9</c:f>
              <c:strCache>
                <c:ptCount val="8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  <c:pt idx="4">
                  <c:v>kategooria 5</c:v>
                </c:pt>
                <c:pt idx="5">
                  <c:v>kategooria 6</c:v>
                </c:pt>
                <c:pt idx="6">
                  <c:v>kategooria 7</c:v>
                </c:pt>
                <c:pt idx="7">
                  <c:v>kategooria 8</c:v>
                </c:pt>
              </c:strCache>
            </c:strRef>
          </c:cat>
          <c:val>
            <c:numRef>
              <c:f>Leht1!$E$2:$E$9</c:f>
              <c:numCache>
                <c:formatCode>General</c:formatCode>
                <c:ptCount val="8"/>
                <c:pt idx="3">
                  <c:v>2014</c:v>
                </c:pt>
              </c:numCache>
            </c:numRef>
          </c:val>
        </c:ser>
        <c:ser>
          <c:idx val="4"/>
          <c:order val="4"/>
          <c:tx>
            <c:strRef>
              <c:f>Leht1!$F$1</c:f>
              <c:strCache>
                <c:ptCount val="1"/>
                <c:pt idx="0">
                  <c:v>10000-100000</c:v>
                </c:pt>
              </c:strCache>
            </c:strRef>
          </c:tx>
          <c:invertIfNegative val="0"/>
          <c:cat>
            <c:strRef>
              <c:f>Leht1!$A$2:$A$9</c:f>
              <c:strCache>
                <c:ptCount val="8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  <c:pt idx="4">
                  <c:v>kategooria 5</c:v>
                </c:pt>
                <c:pt idx="5">
                  <c:v>kategooria 6</c:v>
                </c:pt>
                <c:pt idx="6">
                  <c:v>kategooria 7</c:v>
                </c:pt>
                <c:pt idx="7">
                  <c:v>kategooria 8</c:v>
                </c:pt>
              </c:strCache>
            </c:strRef>
          </c:cat>
          <c:val>
            <c:numRef>
              <c:f>Leht1!$F$2:$F$9</c:f>
              <c:numCache>
                <c:formatCode>General</c:formatCode>
                <c:ptCount val="8"/>
                <c:pt idx="4">
                  <c:v>1824</c:v>
                </c:pt>
              </c:numCache>
            </c:numRef>
          </c:val>
        </c:ser>
        <c:ser>
          <c:idx val="5"/>
          <c:order val="5"/>
          <c:tx>
            <c:strRef>
              <c:f>Leht1!$G$1</c:f>
              <c:strCache>
                <c:ptCount val="1"/>
                <c:pt idx="0">
                  <c:v>100000-milj</c:v>
                </c:pt>
              </c:strCache>
            </c:strRef>
          </c:tx>
          <c:invertIfNegative val="0"/>
          <c:cat>
            <c:strRef>
              <c:f>Leht1!$A$2:$A$9</c:f>
              <c:strCache>
                <c:ptCount val="8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  <c:pt idx="4">
                  <c:v>kategooria 5</c:v>
                </c:pt>
                <c:pt idx="5">
                  <c:v>kategooria 6</c:v>
                </c:pt>
                <c:pt idx="6">
                  <c:v>kategooria 7</c:v>
                </c:pt>
                <c:pt idx="7">
                  <c:v>kategooria 8</c:v>
                </c:pt>
              </c:strCache>
            </c:strRef>
          </c:cat>
          <c:val>
            <c:numRef>
              <c:f>Leht1!$G$2:$G$9</c:f>
              <c:numCache>
                <c:formatCode>General</c:formatCode>
                <c:ptCount val="8"/>
                <c:pt idx="5">
                  <c:v>895</c:v>
                </c:pt>
              </c:numCache>
            </c:numRef>
          </c:val>
        </c:ser>
        <c:ser>
          <c:idx val="6"/>
          <c:order val="6"/>
          <c:tx>
            <c:strRef>
              <c:f>Leht1!$H$1</c:f>
              <c:strCache>
                <c:ptCount val="1"/>
                <c:pt idx="0">
                  <c:v>1-10 milj</c:v>
                </c:pt>
              </c:strCache>
            </c:strRef>
          </c:tx>
          <c:invertIfNegative val="0"/>
          <c:cat>
            <c:strRef>
              <c:f>Leht1!$A$2:$A$9</c:f>
              <c:strCache>
                <c:ptCount val="8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  <c:pt idx="4">
                  <c:v>kategooria 5</c:v>
                </c:pt>
                <c:pt idx="5">
                  <c:v>kategooria 6</c:v>
                </c:pt>
                <c:pt idx="6">
                  <c:v>kategooria 7</c:v>
                </c:pt>
                <c:pt idx="7">
                  <c:v>kategooria 8</c:v>
                </c:pt>
              </c:strCache>
            </c:strRef>
          </c:cat>
          <c:val>
            <c:numRef>
              <c:f>Leht1!$H$2:$H$9</c:f>
              <c:numCache>
                <c:formatCode>General</c:formatCode>
                <c:ptCount val="8"/>
                <c:pt idx="6">
                  <c:v>304</c:v>
                </c:pt>
              </c:numCache>
            </c:numRef>
          </c:val>
        </c:ser>
        <c:ser>
          <c:idx val="7"/>
          <c:order val="7"/>
          <c:tx>
            <c:strRef>
              <c:f>Leht1!$I$1</c:f>
              <c:strCache>
                <c:ptCount val="1"/>
                <c:pt idx="0">
                  <c:v>üle 10 milj</c:v>
                </c:pt>
              </c:strCache>
            </c:strRef>
          </c:tx>
          <c:invertIfNegative val="0"/>
          <c:cat>
            <c:strRef>
              <c:f>Leht1!$A$2:$A$9</c:f>
              <c:strCache>
                <c:ptCount val="8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  <c:pt idx="4">
                  <c:v>kategooria 5</c:v>
                </c:pt>
                <c:pt idx="5">
                  <c:v>kategooria 6</c:v>
                </c:pt>
                <c:pt idx="6">
                  <c:v>kategooria 7</c:v>
                </c:pt>
                <c:pt idx="7">
                  <c:v>kategooria 8</c:v>
                </c:pt>
              </c:strCache>
            </c:strRef>
          </c:cat>
          <c:val>
            <c:numRef>
              <c:f>Leht1!$I$2:$I$9</c:f>
              <c:numCache>
                <c:formatCode>General</c:formatCode>
                <c:ptCount val="8"/>
                <c:pt idx="7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09792"/>
        <c:axId val="32611328"/>
      </c:barChart>
      <c:catAx>
        <c:axId val="32609792"/>
        <c:scaling>
          <c:orientation val="minMax"/>
        </c:scaling>
        <c:delete val="1"/>
        <c:axPos val="b"/>
        <c:majorTickMark val="out"/>
        <c:minorTickMark val="none"/>
        <c:tickLblPos val="nextTo"/>
        <c:crossAx val="32611328"/>
        <c:crosses val="autoZero"/>
        <c:auto val="1"/>
        <c:lblAlgn val="ctr"/>
        <c:lblOffset val="100"/>
        <c:noMultiLvlLbl val="0"/>
      </c:catAx>
      <c:valAx>
        <c:axId val="3261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609792"/>
        <c:crosses val="autoZero"/>
        <c:crossBetween val="between"/>
      </c:valAx>
      <c:spPr>
        <a:ln w="76200"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0.0861</cdr:x>
      <cdr:y>0.80464</cdr:y>
    </cdr:from>
    <cdr:to>
      <cdr:x>0.13776</cdr:x>
      <cdr:y>0.8696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3731205"/>
          <a:ext cx="432048" cy="3012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1333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0.23247</cdr:x>
      <cdr:y>0.49692</cdr:y>
    </cdr:from>
    <cdr:to>
      <cdr:x>0.29274</cdr:x>
      <cdr:y>0.5435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44216" y="2304256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dirty="0" smtClean="0"/>
            <a:t>1038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0.30996</cdr:x>
      <cdr:y>0.1087</cdr:y>
    </cdr:from>
    <cdr:to>
      <cdr:x>0.37023</cdr:x>
      <cdr:y>0.17081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92288" y="50405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0.29274</cdr:x>
      <cdr:y>0.13976</cdr:y>
    </cdr:from>
    <cdr:to>
      <cdr:x>0.38745</cdr:x>
      <cdr:y>0.18634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48272" y="648072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2014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0.39606</cdr:x>
      <cdr:y>0.23293</cdr:y>
    </cdr:from>
    <cdr:to>
      <cdr:x>0.49485</cdr:x>
      <cdr:y>0.27952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12368" y="1080120"/>
          <a:ext cx="82620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1824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0.47355</cdr:x>
      <cdr:y>0.49692</cdr:y>
    </cdr:from>
    <cdr:to>
      <cdr:x>0.54243</cdr:x>
      <cdr:y>0.5435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60440" y="2304256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895</a:t>
          </a:r>
          <a:endParaRPr lang="et-EE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89479-87E9-4B51-B9E9-727025DAAE03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5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14664-F7D7-4E64-B009-0B5A3AC3C1AE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4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56A37-1BB1-44FE-BEEA-7863519D8120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87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346982-F852-4A5B-8D63-5A21CC64CBE4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1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214CD-E8F4-4AFC-B68B-667C2E24260D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9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0B73-AD35-416D-86B8-F407E89080D0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0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8D658-56ED-47D6-B8D6-A2409BA1C90F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1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83F17-CDC5-45AB-BF26-4F50C244B123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7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739CD-3C5C-4BD4-8048-D7714413B3AD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82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7496C-921B-445F-A2D1-50A548F26DC8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89BC6-A02D-4F8E-9B7B-5728BF2EE5FC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1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EA53C-F382-492B-84E8-98F7CA62D9D9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1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1E12C9-90E5-499F-AE7F-C876179AD40A}" type="slidenum">
              <a:rPr lang="et-E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hnologue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kipeedia.ee/Maailma_keelkonnad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247" y="590823"/>
            <a:ext cx="7772400" cy="1470025"/>
          </a:xfrm>
        </p:spPr>
        <p:txBody>
          <a:bodyPr/>
          <a:lstStyle/>
          <a:p>
            <a:r>
              <a:rPr lang="et-EE" sz="4800" dirty="0" smtClean="0"/>
              <a:t>I osa. KEEL ja KEELED</a:t>
            </a:r>
            <a:br>
              <a:rPr lang="et-EE" sz="4800" dirty="0" smtClean="0"/>
            </a:br>
            <a:endParaRPr lang="et-EE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5805488"/>
            <a:ext cx="7239000" cy="863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t-EE" sz="1700" dirty="0"/>
              <a:t>Mare </a:t>
            </a:r>
            <a:r>
              <a:rPr lang="et-EE" sz="1700" dirty="0" err="1"/>
              <a:t>Hallop</a:t>
            </a:r>
            <a:endParaRPr lang="et-EE" sz="1700" dirty="0"/>
          </a:p>
          <a:p>
            <a:pPr algn="r">
              <a:lnSpc>
                <a:spcPct val="90000"/>
              </a:lnSpc>
            </a:pPr>
            <a:r>
              <a:rPr lang="et-EE" sz="1700" dirty="0" err="1"/>
              <a:t>KiNG</a:t>
            </a:r>
            <a:endParaRPr lang="et-EE" sz="1700" dirty="0"/>
          </a:p>
          <a:p>
            <a:pPr>
              <a:lnSpc>
                <a:spcPct val="90000"/>
              </a:lnSpc>
            </a:pPr>
            <a:r>
              <a:rPr lang="et-EE" sz="1700" dirty="0"/>
              <a:t>30.10.2012</a:t>
            </a:r>
          </a:p>
          <a:p>
            <a:pPr algn="r">
              <a:lnSpc>
                <a:spcPct val="90000"/>
              </a:lnSpc>
            </a:pPr>
            <a:endParaRPr lang="et-EE" sz="17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03150" y="2570230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t-EE" dirty="0">
                <a:solidFill>
                  <a:srgbClr val="000000"/>
                </a:solidFill>
                <a:latin typeface="Verdana" pitchFamily="34" charset="0"/>
              </a:rPr>
              <a:t>“Keel ja ühiskond” X klassile </a:t>
            </a:r>
            <a:r>
              <a:rPr lang="et-EE" dirty="0" smtClean="0">
                <a:solidFill>
                  <a:srgbClr val="000000"/>
                </a:solidFill>
                <a:latin typeface="Verdana" pitchFamily="34" charset="0"/>
              </a:rPr>
              <a:t>5. </a:t>
            </a:r>
            <a:r>
              <a:rPr lang="et-EE" dirty="0">
                <a:solidFill>
                  <a:srgbClr val="000000"/>
                </a:solidFill>
                <a:latin typeface="Verdana" pitchFamily="34" charset="0"/>
              </a:rPr>
              <a:t>ptk</a:t>
            </a:r>
          </a:p>
        </p:txBody>
      </p:sp>
      <p:pic>
        <p:nvPicPr>
          <p:cNvPr id="3077" name="Picture 5" descr="Keel_ja_yhiskond_6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242887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6133193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t-EE" sz="1400" dirty="0" smtClean="0">
                <a:solidFill>
                  <a:srgbClr val="000000"/>
                </a:solidFill>
              </a:rPr>
              <a:t>25.09.2013</a:t>
            </a:r>
            <a:endParaRPr lang="et-EE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70080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b="1" dirty="0" smtClean="0">
                <a:solidFill>
                  <a:srgbClr val="000000"/>
                </a:solidFill>
              </a:rPr>
              <a:t>MAAILMA KEELED JA KEELKONNAD</a:t>
            </a:r>
            <a:endParaRPr lang="et-EE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Mitu keelt?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412776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Keeruline vastata: keel ja murre, mis võiks olla ka omaette keel. Kuidas siis lugeda?</a:t>
            </a:r>
          </a:p>
          <a:p>
            <a:r>
              <a:rPr lang="et-EE" dirty="0" smtClean="0"/>
              <a:t>1. Millal muutub murre omaette keeleks? Sõltuv rohkem poliitilistest kui keelelistest teguritest .</a:t>
            </a:r>
          </a:p>
          <a:p>
            <a:r>
              <a:rPr lang="et-EE" dirty="0" smtClean="0"/>
              <a:t>(n </a:t>
            </a:r>
            <a:r>
              <a:rPr lang="et-EE" dirty="0" err="1" smtClean="0"/>
              <a:t>serbo-horvaadi</a:t>
            </a:r>
            <a:r>
              <a:rPr lang="et-EE" dirty="0" smtClean="0"/>
              <a:t> keel Jugoslaavias, nüüd serbia, horvaadi, bosnia ja montenegro keel</a:t>
            </a:r>
          </a:p>
          <a:p>
            <a:r>
              <a:rPr lang="et-EE" dirty="0" smtClean="0"/>
              <a:t>2. Kuidas eristada elus keeli ja hääbunud keeli?</a:t>
            </a:r>
          </a:p>
          <a:p>
            <a:r>
              <a:rPr lang="et-EE" dirty="0" err="1"/>
              <a:t>v</a:t>
            </a:r>
            <a:r>
              <a:rPr lang="et-EE" dirty="0" err="1" smtClean="0"/>
              <a:t>adja</a:t>
            </a:r>
            <a:r>
              <a:rPr lang="et-EE" dirty="0" smtClean="0"/>
              <a:t> ja turjasaami vähem kui 10 kasutajaga – elus</a:t>
            </a:r>
          </a:p>
          <a:p>
            <a:r>
              <a:rPr lang="et-EE" dirty="0" err="1"/>
              <a:t>k</a:t>
            </a:r>
            <a:r>
              <a:rPr lang="et-EE" dirty="0" err="1" smtClean="0"/>
              <a:t>orni</a:t>
            </a:r>
            <a:r>
              <a:rPr lang="et-EE" dirty="0" smtClean="0"/>
              <a:t> k (Suurbritannias kunstlikult elustatud 20. saj </a:t>
            </a:r>
            <a:r>
              <a:rPr lang="et-EE" dirty="0" err="1" smtClean="0"/>
              <a:t>–l</a:t>
            </a:r>
            <a:r>
              <a:rPr lang="et-EE" dirty="0" smtClean="0"/>
              <a:t>),</a:t>
            </a:r>
          </a:p>
          <a:p>
            <a:r>
              <a:rPr lang="et-EE" dirty="0"/>
              <a:t>l</a:t>
            </a:r>
            <a:r>
              <a:rPr lang="et-EE" dirty="0" smtClean="0"/>
              <a:t>adina keel (küll kirjakultuuriga) kõneldakse võõrkeelena – surnud</a:t>
            </a:r>
          </a:p>
          <a:p>
            <a:r>
              <a:rPr lang="et-EE" dirty="0" smtClean="0"/>
              <a:t>3. Avastamata ja väheuuritud keeled</a:t>
            </a:r>
          </a:p>
          <a:p>
            <a:r>
              <a:rPr lang="et-EE" dirty="0"/>
              <a:t>ä</a:t>
            </a:r>
            <a:r>
              <a:rPr lang="et-EE" dirty="0" smtClean="0"/>
              <a:t>kki kusagil avastamata keel? Kas eraldi keel või mõne murdevariant, sest vähe uuritud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301208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6909 keelt (</a:t>
            </a:r>
            <a:r>
              <a:rPr lang="et-EE" dirty="0" smtClean="0">
                <a:hlinkClick r:id="rId2"/>
              </a:rPr>
              <a:t>www.ethnologue.com</a:t>
            </a:r>
            <a:r>
              <a:rPr lang="et-EE" dirty="0" smtClean="0"/>
              <a:t>), mille hulgas ka hääbunud või teise keelena kõneldavaid.</a:t>
            </a:r>
          </a:p>
          <a:p>
            <a:r>
              <a:rPr lang="et-EE" dirty="0" smtClean="0"/>
              <a:t>Keel, millest ei jää salvestist, on jäljetult kadunud.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4797152"/>
            <a:ext cx="2736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E15"/>
                </a:solidFill>
              </a:rPr>
              <a:t>Igal ajahetkel 6000-7000 keelt, 40000 a jooksul hääbunud u 233 000 keelt</a:t>
            </a:r>
            <a:endParaRPr lang="et-EE" dirty="0">
              <a:solidFill>
                <a:srgbClr val="002E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Suured keeled, väiksed keeled</a:t>
            </a:r>
            <a:endParaRPr lang="et-EE" dirty="0"/>
          </a:p>
        </p:txBody>
      </p:sp>
      <p:graphicFrame>
        <p:nvGraphicFramePr>
          <p:cNvPr id="5" name="Tabeli kohatäide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21388590"/>
              </p:ext>
            </p:extLst>
          </p:nvPr>
        </p:nvGraphicFramePr>
        <p:xfrm>
          <a:off x="476773" y="1268760"/>
          <a:ext cx="82296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keel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kõnelejate arv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hiina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hispaania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inglise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araabia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hindi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bengali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portugali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vene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jaapani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saksa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1 213 000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t-E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  329 000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t-E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  328 000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t-E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  221 000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t-E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  182 000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t-E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  181 000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t-E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  178 000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t-E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  144</a:t>
                      </a:r>
                      <a:r>
                        <a:rPr lang="et-EE" baseline="0" dirty="0" smtClean="0">
                          <a:solidFill>
                            <a:schemeClr val="tx1"/>
                          </a:solidFill>
                        </a:rPr>
                        <a:t> 000 </a:t>
                      </a:r>
                      <a:r>
                        <a:rPr lang="et-EE" baseline="0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t-E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  122 000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t-E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  90 300 000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1" dirty="0" smtClean="0">
                          <a:solidFill>
                            <a:schemeClr val="tx1"/>
                          </a:solidFill>
                        </a:rPr>
                        <a:t>kokku</a:t>
                      </a:r>
                      <a:endParaRPr lang="et-E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b="1" dirty="0" smtClean="0">
                          <a:solidFill>
                            <a:schemeClr val="tx1"/>
                          </a:solidFill>
                        </a:rPr>
                        <a:t>2 988 300 000</a:t>
                      </a:r>
                      <a:endParaRPr lang="et-E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494116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Kümme suurimat keelt maailmas emakeelekõnelejate arvust lähtudes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517232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 smtClean="0"/>
              <a:t>Inglise keelt kasutab suhtlusvahendina (ka teise keelena arvestatuna) </a:t>
            </a:r>
            <a:r>
              <a:rPr lang="et-EE" sz="1600" dirty="0" smtClean="0">
                <a:solidFill>
                  <a:srgbClr val="0070C0"/>
                </a:solidFill>
              </a:rPr>
              <a:t>üle 50% </a:t>
            </a:r>
            <a:r>
              <a:rPr lang="et-EE" sz="1600" dirty="0" smtClean="0"/>
              <a:t>maailmas</a:t>
            </a:r>
            <a:endParaRPr lang="et-EE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85578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rohkem kui pooltel keeltel on kõnelejaid alla 10 000.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735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Kõnelejate arv</a:t>
            </a:r>
            <a:endParaRPr lang="et-EE" dirty="0"/>
          </a:p>
        </p:txBody>
      </p:sp>
      <p:graphicFrame>
        <p:nvGraphicFramePr>
          <p:cNvPr id="5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343984"/>
              </p:ext>
            </p:extLst>
          </p:nvPr>
        </p:nvGraphicFramePr>
        <p:xfrm>
          <a:off x="467544" y="1628800"/>
          <a:ext cx="8363272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5858" y="6101087"/>
            <a:ext cx="6700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Maailma keelte arv kõnelejate arvu poolest, üle 95% maailma keeltest on eesti keelest väiksemad. 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5229200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100" dirty="0" smtClean="0"/>
              <a:t>339</a:t>
            </a:r>
            <a:endParaRPr lang="et-EE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5229200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100" dirty="0" smtClean="0"/>
              <a:t>304</a:t>
            </a:r>
            <a:endParaRPr lang="et-EE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5661248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100" dirty="0" smtClean="0"/>
              <a:t>85</a:t>
            </a:r>
            <a:endParaRPr lang="et-EE" sz="1100" dirty="0"/>
          </a:p>
        </p:txBody>
      </p:sp>
    </p:spTree>
    <p:extLst>
      <p:ext uri="{BB962C8B-B14F-4D97-AF65-F5344CB8AC3E}">
        <p14:creationId xmlns:p14="http://schemas.microsoft.com/office/powerpoint/2010/main" val="38975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Keelkonnad</a:t>
            </a:r>
            <a:endParaRPr lang="et-EE" dirty="0"/>
          </a:p>
        </p:txBody>
      </p:sp>
      <p:graphicFrame>
        <p:nvGraphicFramePr>
          <p:cNvPr id="6" name="Tabeli kohatäide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12385581"/>
              </p:ext>
            </p:extLst>
          </p:nvPr>
        </p:nvGraphicFramePr>
        <p:xfrm>
          <a:off x="179512" y="1196752"/>
          <a:ext cx="8712968" cy="466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112568"/>
                <a:gridCol w="1872208"/>
              </a:tblGrid>
              <a:tr h="518977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keelkond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Keelte arv ja peamised keeled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Kõnelejate arv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151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1. indoeuroopa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462 keelt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inglise, hispaania, vene, pärsia, hindi ja bengali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2 721 969 619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64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2. Hiina-Tiibeti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445 keelt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hiina, tiibeti, birma ja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kareni</a:t>
                      </a:r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keel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1 259 227 250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64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3. Nigeri-Kongo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1510 keelt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suahiili,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joruba</a:t>
                      </a:r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igbo</a:t>
                      </a:r>
                      <a:r>
                        <a:rPr lang="et-EE" baseline="0" dirty="0" smtClean="0">
                          <a:solidFill>
                            <a:schemeClr val="tx1"/>
                          </a:solidFill>
                        </a:rPr>
                        <a:t> ja </a:t>
                      </a:r>
                      <a:r>
                        <a:rPr lang="et-EE" baseline="0" dirty="0" err="1" smtClean="0">
                          <a:solidFill>
                            <a:schemeClr val="tx1"/>
                          </a:solidFill>
                        </a:rPr>
                        <a:t>šona</a:t>
                      </a:r>
                      <a:r>
                        <a:rPr lang="et-EE" baseline="0" dirty="0" smtClean="0">
                          <a:solidFill>
                            <a:schemeClr val="tx1"/>
                          </a:solidFill>
                        </a:rPr>
                        <a:t> keel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382 257 169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159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Afroaasia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353 keelt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araabia,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amhara</a:t>
                      </a:r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, heebrea, berberi, hausa ja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oromo</a:t>
                      </a:r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 keel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359 495 289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64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Austroneesia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123 keelt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jaava,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tagalogi</a:t>
                      </a:r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, indoneesia, </a:t>
                      </a:r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sunda</a:t>
                      </a:r>
                      <a:r>
                        <a:rPr lang="et-EE" baseline="0" dirty="0" smtClean="0">
                          <a:solidFill>
                            <a:schemeClr val="tx1"/>
                          </a:solidFill>
                        </a:rPr>
                        <a:t> ja malagassi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353 585 905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64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6. Altai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64 keelt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türgi, tatari, usbeki, mongoli ja burjaadi keel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139 525 936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60212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Maailma suuremad keelkonnad ning elavate keelte ja kõnelejate arv nendes.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6372200" y="63906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2"/>
              </a:rPr>
              <a:t>keelkonnad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81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Keelte omandamine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484784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Lihtsamast keerulisemaks:</a:t>
            </a:r>
          </a:p>
          <a:p>
            <a:pPr marL="342900" indent="-342900">
              <a:buAutoNum type="arabicPeriod"/>
            </a:pPr>
            <a:r>
              <a:rPr lang="et-EE" dirty="0"/>
              <a:t>i</a:t>
            </a:r>
            <a:r>
              <a:rPr lang="et-EE" dirty="0" smtClean="0"/>
              <a:t>nglise keel – lihtne: 7-aastaselt emakeelena selge</a:t>
            </a:r>
          </a:p>
          <a:p>
            <a:pPr marL="342900" indent="-342900">
              <a:buAutoNum type="arabicPeriod"/>
            </a:pPr>
            <a:r>
              <a:rPr lang="et-EE" dirty="0"/>
              <a:t>h</a:t>
            </a:r>
            <a:r>
              <a:rPr lang="et-EE" dirty="0" smtClean="0"/>
              <a:t>ispaania</a:t>
            </a:r>
          </a:p>
          <a:p>
            <a:pPr marL="342900" indent="-342900">
              <a:buAutoNum type="arabicPeriod"/>
            </a:pPr>
            <a:r>
              <a:rPr lang="et-EE" dirty="0" smtClean="0"/>
              <a:t>itaalia</a:t>
            </a:r>
          </a:p>
          <a:p>
            <a:pPr marL="342900" indent="-342900">
              <a:buAutoNum type="arabicPeriod"/>
            </a:pPr>
            <a:r>
              <a:rPr lang="et-EE" dirty="0"/>
              <a:t>p</a:t>
            </a:r>
            <a:r>
              <a:rPr lang="et-EE" dirty="0" smtClean="0"/>
              <a:t>rantsuse		</a:t>
            </a:r>
          </a:p>
          <a:p>
            <a:pPr marL="342900" indent="-342900">
              <a:buAutoNum type="arabicPeriod"/>
            </a:pPr>
            <a:r>
              <a:rPr lang="et-EE" dirty="0" smtClean="0"/>
              <a:t>saksa</a:t>
            </a:r>
          </a:p>
          <a:p>
            <a:pPr marL="342900" indent="-342900">
              <a:buAutoNum type="arabicPeriod"/>
            </a:pPr>
            <a:r>
              <a:rPr lang="et-EE" dirty="0"/>
              <a:t>h</a:t>
            </a:r>
            <a:r>
              <a:rPr lang="et-EE" dirty="0" smtClean="0"/>
              <a:t>iina – keskmine: käändeid pole, grammatika lihtne, suhelda hea, kiri 							keeruline</a:t>
            </a:r>
          </a:p>
          <a:p>
            <a:pPr marL="342900" indent="-342900">
              <a:buAutoNum type="arabicPeriod"/>
            </a:pPr>
            <a:r>
              <a:rPr lang="et-EE" dirty="0"/>
              <a:t>a</a:t>
            </a:r>
            <a:r>
              <a:rPr lang="et-EE" dirty="0" smtClean="0"/>
              <a:t>raabia – keskmiselt raske: meeletu sõnade arv</a:t>
            </a:r>
          </a:p>
          <a:p>
            <a:pPr marL="342900" indent="-342900">
              <a:buAutoNum type="arabicPeriod"/>
            </a:pPr>
            <a:r>
              <a:rPr lang="et-EE" dirty="0"/>
              <a:t>s</a:t>
            </a:r>
            <a:r>
              <a:rPr lang="et-EE" dirty="0" smtClean="0"/>
              <a:t>laavi: vene, ukraina – vaevalised: tähestik ja hääldus keerulised</a:t>
            </a:r>
          </a:p>
          <a:p>
            <a:pPr marL="342900" indent="-342900">
              <a:buAutoNum type="arabicPeriod"/>
            </a:pPr>
            <a:r>
              <a:rPr lang="et-EE" dirty="0"/>
              <a:t>s</a:t>
            </a:r>
            <a:r>
              <a:rPr lang="et-EE" dirty="0" smtClean="0"/>
              <a:t>oome-ugri: soome, ungari, eesti – palju käändeid, erandeid, täpitähed</a:t>
            </a:r>
          </a:p>
          <a:p>
            <a:pPr marL="342900" indent="-342900">
              <a:buAutoNum type="arabicPeriod"/>
            </a:pPr>
            <a:r>
              <a:rPr lang="et-EE" dirty="0" smtClean="0"/>
              <a:t> poola – 7 käänet, 7 sugu, keeruline rääkida; 16-aastaselt emakeelena 							selge</a:t>
            </a:r>
          </a:p>
        </p:txBody>
      </p:sp>
      <p:cxnSp>
        <p:nvCxnSpPr>
          <p:cNvPr id="5" name="Sirgkonnektor 4"/>
          <p:cNvCxnSpPr/>
          <p:nvPr/>
        </p:nvCxnSpPr>
        <p:spPr>
          <a:xfrm>
            <a:off x="2627784" y="2708920"/>
            <a:ext cx="936104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irgkonnektor 5"/>
          <p:cNvCxnSpPr>
            <a:endCxn id="10" idx="1"/>
          </p:cNvCxnSpPr>
          <p:nvPr/>
        </p:nvCxnSpPr>
        <p:spPr>
          <a:xfrm flipV="1">
            <a:off x="1979712" y="2893586"/>
            <a:ext cx="1584176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63888" y="270892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k</a:t>
            </a:r>
            <a:r>
              <a:rPr lang="et-EE" dirty="0" smtClean="0"/>
              <a:t>eskmine: loogilised, grammatika lihtne</a:t>
            </a:r>
            <a:endParaRPr lang="et-EE" dirty="0"/>
          </a:p>
        </p:txBody>
      </p:sp>
      <p:cxnSp>
        <p:nvCxnSpPr>
          <p:cNvPr id="11" name="Sirgkonnektor 10"/>
          <p:cNvCxnSpPr/>
          <p:nvPr/>
        </p:nvCxnSpPr>
        <p:spPr>
          <a:xfrm>
            <a:off x="2355776" y="2204864"/>
            <a:ext cx="528228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konnektor 12"/>
          <p:cNvCxnSpPr/>
          <p:nvPr/>
        </p:nvCxnSpPr>
        <p:spPr>
          <a:xfrm flipV="1">
            <a:off x="1979712" y="2384884"/>
            <a:ext cx="904292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92016" y="2204864"/>
            <a:ext cx="453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t</a:t>
            </a:r>
            <a:r>
              <a:rPr lang="et-EE" dirty="0" smtClean="0"/>
              <a:t>ehnilise taibuga inimestele hea</a:t>
            </a:r>
            <a:endParaRPr lang="et-EE" dirty="0"/>
          </a:p>
        </p:txBody>
      </p:sp>
      <p:cxnSp>
        <p:nvCxnSpPr>
          <p:cNvPr id="21" name="Sirgkonnektor 20"/>
          <p:cNvCxnSpPr/>
          <p:nvPr/>
        </p:nvCxnSpPr>
        <p:spPr>
          <a:xfrm flipV="1">
            <a:off x="755576" y="4149080"/>
            <a:ext cx="22440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irgkonnektor 23"/>
          <p:cNvCxnSpPr/>
          <p:nvPr/>
        </p:nvCxnSpPr>
        <p:spPr>
          <a:xfrm>
            <a:off x="791580" y="4445496"/>
            <a:ext cx="188404" cy="207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7300" y="3608442"/>
            <a:ext cx="360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vaevalised</a:t>
            </a:r>
            <a:endParaRPr lang="et-EE" dirty="0"/>
          </a:p>
        </p:txBody>
      </p:sp>
      <p:sp>
        <p:nvSpPr>
          <p:cNvPr id="30" name="TextBox 29"/>
          <p:cNvSpPr txBox="1"/>
          <p:nvPr/>
        </p:nvSpPr>
        <p:spPr>
          <a:xfrm>
            <a:off x="2627784" y="5877272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i="1" dirty="0" smtClean="0"/>
              <a:t>(Raadio Elmar 26.09. 2013  k 7.50  Keelte omandamise keerulisuse TOP 10)</a:t>
            </a:r>
            <a:endParaRPr lang="et-EE" sz="1400" i="1" dirty="0"/>
          </a:p>
        </p:txBody>
      </p:sp>
    </p:spTree>
    <p:extLst>
      <p:ext uri="{BB962C8B-B14F-4D97-AF65-F5344CB8AC3E}">
        <p14:creationId xmlns:p14="http://schemas.microsoft.com/office/powerpoint/2010/main" val="8107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danik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467</Words>
  <Application>Microsoft Office PowerPoint</Application>
  <PresentationFormat>Ekraaniseanss (4:3)</PresentationFormat>
  <Paragraphs>104</Paragraphs>
  <Slides>6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7" baseType="lpstr">
      <vt:lpstr>Default Design</vt:lpstr>
      <vt:lpstr>I osa. KEEL ja KEELED </vt:lpstr>
      <vt:lpstr>Mitu keelt?</vt:lpstr>
      <vt:lpstr>Suured keeled, väiksed keeled</vt:lpstr>
      <vt:lpstr>Kõnelejate arv</vt:lpstr>
      <vt:lpstr>Keelkonnad</vt:lpstr>
      <vt:lpstr>Keelte omandamine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osa. KEEL ja KEELED</dc:title>
  <dc:creator>Kasutaja</dc:creator>
  <cp:lastModifiedBy>Kasutaja</cp:lastModifiedBy>
  <cp:revision>15</cp:revision>
  <dcterms:created xsi:type="dcterms:W3CDTF">2013-09-25T09:53:56Z</dcterms:created>
  <dcterms:modified xsi:type="dcterms:W3CDTF">2013-09-30T08:17:39Z</dcterms:modified>
</cp:coreProperties>
</file>