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7" r:id="rId7"/>
    <p:sldId id="268" r:id="rId8"/>
    <p:sldId id="264" r:id="rId9"/>
    <p:sldId id="266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0CA99-03A3-4345-8CFC-1D12B78F7D9E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91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56E15-01DA-47E4-BE58-13E89DFD81C2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92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3DBB0-A1E0-49DC-98FF-035B0B3FA32D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47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Pealkiri ja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abeli kohatäid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1F1F21-D467-4647-A99D-546D5F221502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13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1D5D7-8D78-47CA-967F-3FFEC5FA7589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10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C751F-EF6F-4F9E-9453-FFE68391FFB4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6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F4678-41EC-4261-9926-B0B51020F686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90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99160-DEF1-40DA-BC8C-9E60DDC95CF6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7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22E82-1995-45B5-AACB-5CFE6AACF834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0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140A2-EC6F-4592-901E-B1E7CD70D34C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5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1384A-3B06-41C9-BC7F-CEE6BDAC591A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4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00DAA-ABBA-4F32-BA65-1FE6002C0659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43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Click to edit Master text styles</a:t>
            </a:r>
          </a:p>
          <a:p>
            <a:pPr lvl="1"/>
            <a:r>
              <a:rPr lang="et-EE" altLang="et-EE" smtClean="0"/>
              <a:t>Second level</a:t>
            </a:r>
          </a:p>
          <a:p>
            <a:pPr lvl="2"/>
            <a:r>
              <a:rPr lang="et-EE" altLang="et-EE" smtClean="0"/>
              <a:t>Third level</a:t>
            </a:r>
          </a:p>
          <a:p>
            <a:pPr lvl="3"/>
            <a:r>
              <a:rPr lang="et-EE" altLang="et-EE" smtClean="0"/>
              <a:t>Fourth level</a:t>
            </a:r>
          </a:p>
          <a:p>
            <a:pPr lvl="4"/>
            <a:r>
              <a:rPr lang="et-EE" altLang="et-E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D363EB-749C-4B9C-8316-819C7188DB67}" type="slidenum">
              <a:rPr lang="et-EE" altLang="et-E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5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murre.ut.ee/vakkur/Korpused/Tekstid/1732-Helle.htm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rre.ut.ee/vakkur/Korpused/Tekstid/1766-Hupel.htm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rre.ut.ee/vakkur/Korpused/Tekstid/1782-Willmann.htm" TargetMode="External"/><Relationship Id="rId2" Type="http://schemas.openxmlformats.org/officeDocument/2006/relationships/hyperlink" Target="http://www.murre.ut.ee/vakkur/Korpused/Tekstid/Tekstid/1740-jutud.x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murre.ut.ee/vakkur/Korpused/Tekstid/1782-Arwelius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1"/>
            <a:ext cx="7772400" cy="1758280"/>
          </a:xfrm>
        </p:spPr>
        <p:txBody>
          <a:bodyPr/>
          <a:lstStyle/>
          <a:p>
            <a:r>
              <a:rPr lang="et-EE" altLang="et-EE" sz="4800" dirty="0" smtClean="0"/>
              <a:t>EESTI KIRJAKEEL 17.-18.sajandil. Vana kirjaviis</a:t>
            </a:r>
            <a:br>
              <a:rPr lang="et-EE" altLang="et-EE" sz="4800" dirty="0" smtClean="0"/>
            </a:br>
            <a:endParaRPr lang="et-EE" altLang="et-EE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5805488"/>
            <a:ext cx="7239000" cy="8636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t-EE" altLang="et-EE" sz="1700"/>
              <a:t>Mare Hallop</a:t>
            </a:r>
          </a:p>
          <a:p>
            <a:pPr algn="r">
              <a:lnSpc>
                <a:spcPct val="90000"/>
              </a:lnSpc>
            </a:pPr>
            <a:r>
              <a:rPr lang="et-EE" altLang="et-EE" sz="1700"/>
              <a:t>KiNG</a:t>
            </a:r>
          </a:p>
          <a:p>
            <a:pPr>
              <a:lnSpc>
                <a:spcPct val="90000"/>
              </a:lnSpc>
            </a:pPr>
            <a:r>
              <a:rPr lang="et-EE" altLang="et-EE" sz="1700"/>
              <a:t>30.10.2012</a:t>
            </a:r>
          </a:p>
          <a:p>
            <a:pPr algn="r">
              <a:lnSpc>
                <a:spcPct val="90000"/>
              </a:lnSpc>
            </a:pPr>
            <a:endParaRPr lang="et-EE" altLang="et-EE" sz="170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76375" y="2349500"/>
            <a:ext cx="597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t-EE" altLang="et-EE" dirty="0">
                <a:solidFill>
                  <a:srgbClr val="000000"/>
                </a:solidFill>
                <a:latin typeface="Verdana" pitchFamily="34" charset="0"/>
              </a:rPr>
              <a:t>“Keel ja ühiskond” X klassile </a:t>
            </a:r>
            <a:r>
              <a:rPr lang="et-EE" altLang="et-EE" dirty="0" smtClean="0">
                <a:solidFill>
                  <a:srgbClr val="000000"/>
                </a:solidFill>
                <a:latin typeface="Verdana" pitchFamily="34" charset="0"/>
              </a:rPr>
              <a:t>9. </a:t>
            </a:r>
            <a:r>
              <a:rPr lang="et-EE" altLang="et-EE" dirty="0">
                <a:solidFill>
                  <a:srgbClr val="000000"/>
                </a:solidFill>
                <a:latin typeface="Verdana" pitchFamily="34" charset="0"/>
              </a:rPr>
              <a:t>ptk</a:t>
            </a:r>
          </a:p>
        </p:txBody>
      </p:sp>
      <p:pic>
        <p:nvPicPr>
          <p:cNvPr id="3077" name="Picture 5" descr="Keel_ja_yhiskond_6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97200"/>
            <a:ext cx="2428875" cy="36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1188" y="6092825"/>
            <a:ext cx="1512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t-EE" altLang="et-EE" sz="1400" dirty="0" smtClean="0">
                <a:solidFill>
                  <a:srgbClr val="000000"/>
                </a:solidFill>
              </a:rPr>
              <a:t>14.10.2013</a:t>
            </a:r>
            <a:endParaRPr lang="et-EE" altLang="et-EE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3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17. </a:t>
            </a:r>
            <a:r>
              <a:rPr lang="et-EE" dirty="0"/>
              <a:t>s</a:t>
            </a:r>
            <a:r>
              <a:rPr lang="et-EE" dirty="0" smtClean="0"/>
              <a:t>ajandi lõpp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628800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17. saj lõpp kirjakeele arengus murranguline: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dirty="0"/>
              <a:t>o</a:t>
            </a:r>
            <a:r>
              <a:rPr lang="et-EE" dirty="0" smtClean="0"/>
              <a:t>li tegeldud ligi 100 aastat </a:t>
            </a:r>
            <a:r>
              <a:rPr lang="et-EE" dirty="0" smtClean="0">
                <a:solidFill>
                  <a:srgbClr val="0070C0"/>
                </a:solidFill>
              </a:rPr>
              <a:t>piibli tõlkimisega</a:t>
            </a:r>
            <a:r>
              <a:rPr lang="et-EE" dirty="0" smtClean="0"/>
              <a:t>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dirty="0"/>
              <a:t>s</a:t>
            </a:r>
            <a:r>
              <a:rPr lang="et-EE" dirty="0" smtClean="0"/>
              <a:t>uurem osa </a:t>
            </a:r>
            <a:r>
              <a:rPr lang="et-EE" dirty="0" smtClean="0">
                <a:solidFill>
                  <a:srgbClr val="0070C0"/>
                </a:solidFill>
              </a:rPr>
              <a:t>uuest testamendist </a:t>
            </a:r>
            <a:r>
              <a:rPr lang="et-EE" dirty="0" smtClean="0"/>
              <a:t>põhjaeesti keelde </a:t>
            </a:r>
            <a:r>
              <a:rPr lang="et-EE" dirty="0" smtClean="0">
                <a:solidFill>
                  <a:srgbClr val="0070C0"/>
                </a:solidFill>
              </a:rPr>
              <a:t>tõlgitud</a:t>
            </a:r>
            <a:r>
              <a:rPr lang="et-EE" dirty="0" smtClean="0"/>
              <a:t>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dirty="0"/>
              <a:t>o</a:t>
            </a:r>
            <a:r>
              <a:rPr lang="et-EE" dirty="0" smtClean="0"/>
              <a:t>lemas </a:t>
            </a:r>
            <a:r>
              <a:rPr lang="et-EE" dirty="0" smtClean="0">
                <a:solidFill>
                  <a:srgbClr val="0070C0"/>
                </a:solidFill>
              </a:rPr>
              <a:t>lõunaeestikeelne vana testamendi </a:t>
            </a:r>
            <a:r>
              <a:rPr lang="et-EE" dirty="0" smtClean="0"/>
              <a:t>tõlge,</a:t>
            </a:r>
          </a:p>
          <a:p>
            <a:pPr lvl="1"/>
            <a:endParaRPr lang="et-EE" dirty="0" smtClean="0"/>
          </a:p>
          <a:p>
            <a:r>
              <a:rPr lang="et-EE" dirty="0" smtClean="0"/>
              <a:t>1680 suur pööre: </a:t>
            </a:r>
            <a:r>
              <a:rPr lang="et-EE" b="1" dirty="0" err="1" smtClean="0"/>
              <a:t>Bengt</a:t>
            </a:r>
            <a:r>
              <a:rPr lang="et-EE" b="1" dirty="0" smtClean="0"/>
              <a:t> </a:t>
            </a:r>
            <a:r>
              <a:rPr lang="et-EE" b="1" dirty="0" err="1" smtClean="0"/>
              <a:t>Gottfried</a:t>
            </a:r>
            <a:r>
              <a:rPr lang="et-EE" b="1" dirty="0" smtClean="0"/>
              <a:t> </a:t>
            </a:r>
            <a:r>
              <a:rPr lang="et-EE" b="1" dirty="0" err="1" smtClean="0"/>
              <a:t>Forselius</a:t>
            </a:r>
            <a:r>
              <a:rPr lang="et-EE" dirty="0" err="1" smtClean="0"/>
              <a:t>e</a:t>
            </a:r>
            <a:r>
              <a:rPr lang="et-EE" dirty="0" smtClean="0"/>
              <a:t> (</a:t>
            </a:r>
            <a:r>
              <a:rPr lang="et-EE" b="1" dirty="0" smtClean="0"/>
              <a:t>1660 </a:t>
            </a:r>
            <a:r>
              <a:rPr lang="et-EE" b="1" dirty="0"/>
              <a:t>– 1688)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dirty="0" smtClean="0"/>
              <a:t>ettepanek -  rahvahariduse  arendamise ja </a:t>
            </a:r>
            <a:r>
              <a:rPr lang="et-EE" b="1" u="sng" dirty="0" smtClean="0"/>
              <a:t>rahvakoolide arendamiseks </a:t>
            </a:r>
            <a:r>
              <a:rPr lang="et-EE" dirty="0" smtClean="0"/>
              <a:t>kergem kirjaviis, </a:t>
            </a:r>
            <a:r>
              <a:rPr lang="et-EE" b="1" u="sng" dirty="0" smtClean="0"/>
              <a:t>vana kirjaviis </a:t>
            </a:r>
            <a:r>
              <a:rPr lang="et-EE" dirty="0" smtClean="0"/>
              <a:t>ehk </a:t>
            </a:r>
            <a:r>
              <a:rPr lang="et-EE" dirty="0" err="1" smtClean="0">
                <a:solidFill>
                  <a:srgbClr val="0070C0"/>
                </a:solidFill>
              </a:rPr>
              <a:t>Forseliuse</a:t>
            </a:r>
            <a:r>
              <a:rPr lang="et-EE" dirty="0" smtClean="0">
                <a:solidFill>
                  <a:srgbClr val="0070C0"/>
                </a:solidFill>
              </a:rPr>
              <a:t> kirjaviis </a:t>
            </a:r>
            <a:endParaRPr lang="et-EE" dirty="0" smtClean="0"/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t-EE" dirty="0" smtClean="0"/>
              <a:t>kasutas  </a:t>
            </a:r>
            <a:r>
              <a:rPr lang="et-EE" b="1" u="sng" dirty="0" smtClean="0"/>
              <a:t>oma aabitsas </a:t>
            </a:r>
            <a:r>
              <a:rPr lang="et-EE" dirty="0" smtClean="0"/>
              <a:t>(1685 – pole säilinud),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t-EE" dirty="0"/>
              <a:t>p</a:t>
            </a:r>
            <a:r>
              <a:rPr lang="et-EE" dirty="0" smtClean="0"/>
              <a:t>õhjustas keelevaidlusi piiblikonverentsidel (1686, 1687),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t-EE" dirty="0"/>
              <a:t>s</a:t>
            </a:r>
            <a:r>
              <a:rPr lang="et-EE" dirty="0" smtClean="0"/>
              <a:t>üsteemsuse ja lihtsuse pärast võeti kasutusele nii põhja- kui lõunaeestikeelsetes usutekstides,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t-EE" dirty="0"/>
              <a:t>l</a:t>
            </a:r>
            <a:r>
              <a:rPr lang="et-EE" dirty="0" smtClean="0"/>
              <a:t>ähtus täishäälikute pikkuse märkimisest (eeskujuks saksa ja rootsi kirjaviis, mistõttu ei erista veel piisavalt kaashäälikute pikkust).</a:t>
            </a:r>
          </a:p>
          <a:p>
            <a:pPr lvl="3"/>
            <a:r>
              <a:rPr lang="et-EE" dirty="0" smtClean="0">
                <a:solidFill>
                  <a:srgbClr val="0070C0"/>
                </a:solidFill>
              </a:rPr>
              <a:t> </a:t>
            </a:r>
            <a:endParaRPr lang="et-E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Vana kirjaviis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t-EE" dirty="0" smtClean="0"/>
              <a:t>Võõrtähtede </a:t>
            </a:r>
            <a:r>
              <a:rPr lang="et-EE" i="1" dirty="0" smtClean="0"/>
              <a:t>c, f, q, ß, x, y, z </a:t>
            </a:r>
            <a:r>
              <a:rPr lang="et-EE" dirty="0" smtClean="0"/>
              <a:t>kasutuse vähendamine,</a:t>
            </a:r>
          </a:p>
          <a:p>
            <a:pPr marL="342900" indent="-342900">
              <a:buFont typeface="+mj-lt"/>
              <a:buAutoNum type="arabicPeriod"/>
            </a:pPr>
            <a:r>
              <a:rPr lang="et-EE" i="1" dirty="0" smtClean="0"/>
              <a:t>h</a:t>
            </a:r>
            <a:r>
              <a:rPr lang="et-EE" dirty="0" smtClean="0"/>
              <a:t> ärajätmine täishääliku pikkuse märgina: </a:t>
            </a:r>
            <a:r>
              <a:rPr lang="et-EE" i="1" dirty="0" smtClean="0"/>
              <a:t>kool</a:t>
            </a:r>
            <a:r>
              <a:rPr lang="et-EE" dirty="0" smtClean="0"/>
              <a:t> (varem </a:t>
            </a:r>
            <a:r>
              <a:rPr lang="et-EE" i="1" dirty="0" err="1" smtClean="0"/>
              <a:t>Kohl</a:t>
            </a:r>
            <a:r>
              <a:rPr lang="et-EE" dirty="0" smtClean="0"/>
              <a:t>), </a:t>
            </a:r>
            <a:r>
              <a:rPr lang="et-EE" i="1" dirty="0" smtClean="0"/>
              <a:t>siil</a:t>
            </a:r>
            <a:r>
              <a:rPr lang="et-EE" dirty="0" smtClean="0"/>
              <a:t> (</a:t>
            </a:r>
            <a:r>
              <a:rPr lang="et-EE" i="1" dirty="0" err="1" smtClean="0"/>
              <a:t>Sihl</a:t>
            </a:r>
            <a:r>
              <a:rPr lang="et-EE" i="1" dirty="0" smtClean="0"/>
              <a:t>), söön </a:t>
            </a:r>
            <a:r>
              <a:rPr lang="et-EE" dirty="0" smtClean="0"/>
              <a:t>(</a:t>
            </a:r>
            <a:r>
              <a:rPr lang="et-EE" i="1" dirty="0" err="1" smtClean="0"/>
              <a:t>Söhn</a:t>
            </a:r>
            <a:r>
              <a:rPr lang="et-EE" dirty="0" smtClean="0"/>
              <a:t>),</a:t>
            </a:r>
          </a:p>
          <a:p>
            <a:pPr marL="342900" indent="-342900">
              <a:buFont typeface="+mj-lt"/>
              <a:buAutoNum type="arabicPeriod"/>
            </a:pPr>
            <a:r>
              <a:rPr lang="et-EE" dirty="0"/>
              <a:t>r</a:t>
            </a:r>
            <a:r>
              <a:rPr lang="et-EE" dirty="0" smtClean="0"/>
              <a:t>õhulise lahtise silbi pikk täishäälik kirjutatakse ühe tähega. </a:t>
            </a:r>
            <a:r>
              <a:rPr lang="et-EE" i="1" dirty="0" err="1"/>
              <a:t>r</a:t>
            </a:r>
            <a:r>
              <a:rPr lang="et-EE" i="1" dirty="0" err="1" smtClean="0"/>
              <a:t>ama</a:t>
            </a:r>
            <a:r>
              <a:rPr lang="et-EE" dirty="0" err="1" smtClean="0"/>
              <a:t>t</a:t>
            </a:r>
            <a:r>
              <a:rPr lang="et-EE" dirty="0" smtClean="0"/>
              <a:t> ´raamat`, </a:t>
            </a:r>
            <a:r>
              <a:rPr lang="et-EE" i="1" dirty="0" err="1" smtClean="0"/>
              <a:t>ku</a:t>
            </a:r>
            <a:r>
              <a:rPr lang="et-EE" i="1" dirty="0" smtClean="0"/>
              <a:t> </a:t>
            </a:r>
            <a:r>
              <a:rPr lang="et-EE" dirty="0" smtClean="0"/>
              <a:t>`kuu</a:t>
            </a:r>
            <a:r>
              <a:rPr lang="et-EE" i="1" dirty="0" smtClean="0"/>
              <a:t>`, </a:t>
            </a:r>
            <a:r>
              <a:rPr lang="et-EE" i="1" dirty="0" err="1" smtClean="0"/>
              <a:t>hole</a:t>
            </a:r>
            <a:r>
              <a:rPr lang="et-EE" i="1" dirty="0" smtClean="0"/>
              <a:t> </a:t>
            </a:r>
            <a:r>
              <a:rPr lang="et-EE" dirty="0" smtClean="0"/>
              <a:t>`hoole`,</a:t>
            </a:r>
          </a:p>
          <a:p>
            <a:pPr marL="342900" indent="-342900">
              <a:buFont typeface="+mj-lt"/>
              <a:buAutoNum type="arabicPeriod"/>
            </a:pPr>
            <a:r>
              <a:rPr lang="et-EE" dirty="0" smtClean="0"/>
              <a:t>Rõhulise lahtise silbi lühikest kaashäälikut märgib järgneva kaashääliku kirjutamine kahe tähega: </a:t>
            </a:r>
            <a:r>
              <a:rPr lang="et-EE" i="1" dirty="0" err="1" smtClean="0"/>
              <a:t>sigga</a:t>
            </a:r>
            <a:r>
              <a:rPr lang="et-EE" dirty="0" smtClean="0"/>
              <a:t> `siga`, </a:t>
            </a:r>
            <a:r>
              <a:rPr lang="et-EE" i="1" dirty="0" err="1" smtClean="0"/>
              <a:t>temma</a:t>
            </a:r>
            <a:r>
              <a:rPr lang="et-EE" dirty="0" smtClean="0"/>
              <a:t> `tema`, </a:t>
            </a:r>
            <a:r>
              <a:rPr lang="et-EE" i="1" dirty="0" smtClean="0"/>
              <a:t>tulli</a:t>
            </a:r>
            <a:r>
              <a:rPr lang="et-EE" dirty="0" smtClean="0"/>
              <a:t> `tuli´,</a:t>
            </a:r>
          </a:p>
          <a:p>
            <a:pPr marL="342900" indent="-342900">
              <a:buFont typeface="+mj-lt"/>
              <a:buAutoNum type="arabicPeriod"/>
            </a:pPr>
            <a:r>
              <a:rPr lang="et-EE" dirty="0"/>
              <a:t>r</a:t>
            </a:r>
            <a:r>
              <a:rPr lang="et-EE" dirty="0" smtClean="0"/>
              <a:t>õhulise kinnise silbi pikk täishäälik kirjutatakse kahe tähega: </a:t>
            </a:r>
            <a:r>
              <a:rPr lang="et-EE" i="1" dirty="0" smtClean="0"/>
              <a:t>saan, meel.</a:t>
            </a:r>
            <a:endParaRPr lang="et-EE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798046" y="5926353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>
                <a:latin typeface="Times-Roman"/>
              </a:rPr>
              <a:t> </a:t>
            </a:r>
            <a:r>
              <a:rPr lang="et-EE" sz="1200" dirty="0" smtClean="0">
                <a:latin typeface="Times-Roman"/>
              </a:rPr>
              <a:t>-</a:t>
            </a:r>
            <a:r>
              <a:rPr lang="et-EE" sz="1200" dirty="0" smtClean="0">
                <a:solidFill>
                  <a:srgbClr val="C00000"/>
                </a:solidFill>
                <a:latin typeface="Times-Roman"/>
              </a:rPr>
              <a:t>rõhulise </a:t>
            </a:r>
            <a:r>
              <a:rPr lang="et-EE" sz="1200" dirty="0">
                <a:solidFill>
                  <a:srgbClr val="C00000"/>
                </a:solidFill>
                <a:latin typeface="Times-Roman"/>
              </a:rPr>
              <a:t>lahtise silbi pikk täishäälik kirjutati ühe tähega</a:t>
            </a:r>
          </a:p>
          <a:p>
            <a:r>
              <a:rPr lang="et-EE" sz="1200" dirty="0">
                <a:latin typeface="Times-Roman"/>
              </a:rPr>
              <a:t>- </a:t>
            </a:r>
            <a:r>
              <a:rPr lang="et-EE" sz="1200" dirty="0">
                <a:solidFill>
                  <a:srgbClr val="009900"/>
                </a:solidFill>
                <a:latin typeface="Times-Roman"/>
              </a:rPr>
              <a:t>rõhulise silbi täishääliku lühidust märkis kahekordne kaashäälik</a:t>
            </a:r>
          </a:p>
          <a:p>
            <a:pPr marL="171450" indent="-171450">
              <a:buFontTx/>
              <a:buChar char="-"/>
            </a:pPr>
            <a:r>
              <a:rPr lang="et-EE" sz="1200" dirty="0" smtClean="0">
                <a:solidFill>
                  <a:srgbClr val="00B0F0"/>
                </a:solidFill>
                <a:latin typeface="Times-Roman"/>
              </a:rPr>
              <a:t>pikk </a:t>
            </a:r>
            <a:r>
              <a:rPr lang="et-EE" sz="1200" dirty="0">
                <a:solidFill>
                  <a:srgbClr val="00B0F0"/>
                </a:solidFill>
                <a:latin typeface="Times-Roman"/>
              </a:rPr>
              <a:t>kaashäälik sõna lõpus kirjutati ühe </a:t>
            </a:r>
            <a:r>
              <a:rPr lang="et-EE" sz="1200" dirty="0" smtClean="0">
                <a:solidFill>
                  <a:srgbClr val="00B0F0"/>
                </a:solidFill>
                <a:latin typeface="Times-Roman"/>
              </a:rPr>
              <a:t>tähega</a:t>
            </a:r>
          </a:p>
          <a:p>
            <a:pPr marL="171450" indent="-171450">
              <a:buFontTx/>
              <a:buChar char="-"/>
            </a:pPr>
            <a:r>
              <a:rPr lang="et-EE" sz="1200" dirty="0">
                <a:solidFill>
                  <a:srgbClr val="7030A0"/>
                </a:solidFill>
                <a:latin typeface="Times-Roman"/>
              </a:rPr>
              <a:t>r</a:t>
            </a:r>
            <a:r>
              <a:rPr lang="et-EE" sz="1200" dirty="0" smtClean="0">
                <a:solidFill>
                  <a:srgbClr val="7030A0"/>
                </a:solidFill>
                <a:latin typeface="Times-Roman"/>
              </a:rPr>
              <a:t>õhulise kinnise silbi täishäälik kahe tähega</a:t>
            </a:r>
            <a:endParaRPr lang="et-EE" sz="12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4077072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err="1" smtClean="0"/>
              <a:t>S</a:t>
            </a:r>
            <a:r>
              <a:rPr lang="et-EE" i="1" dirty="0" err="1" smtClean="0">
                <a:solidFill>
                  <a:srgbClr val="C00000"/>
                </a:solidFill>
              </a:rPr>
              <a:t>e</a:t>
            </a:r>
            <a:r>
              <a:rPr lang="et-EE" i="1" dirty="0" smtClean="0"/>
              <a:t> </a:t>
            </a:r>
            <a:r>
              <a:rPr lang="et-EE" i="1" dirty="0" err="1" smtClean="0"/>
              <a:t>taewane</a:t>
            </a:r>
            <a:r>
              <a:rPr lang="et-EE" i="1" dirty="0" smtClean="0"/>
              <a:t> </a:t>
            </a:r>
            <a:r>
              <a:rPr lang="et-EE" i="1" dirty="0" err="1" smtClean="0"/>
              <a:t>wa</a:t>
            </a:r>
            <a:r>
              <a:rPr lang="et-EE" i="1" dirty="0" err="1" smtClean="0">
                <a:solidFill>
                  <a:srgbClr val="00B050"/>
                </a:solidFill>
              </a:rPr>
              <a:t>ll</a:t>
            </a:r>
            <a:r>
              <a:rPr lang="et-EE" i="1" dirty="0" err="1" smtClean="0"/>
              <a:t>itseja</a:t>
            </a:r>
            <a:r>
              <a:rPr lang="et-EE" i="1" dirty="0" smtClean="0"/>
              <a:t> </a:t>
            </a:r>
            <a:r>
              <a:rPr lang="et-EE" i="1" dirty="0" err="1" smtClean="0"/>
              <a:t>kü</a:t>
            </a:r>
            <a:r>
              <a:rPr lang="et-EE" i="1" dirty="0" err="1" smtClean="0">
                <a:solidFill>
                  <a:srgbClr val="00B0F0"/>
                </a:solidFill>
              </a:rPr>
              <a:t>l</a:t>
            </a:r>
            <a:r>
              <a:rPr lang="et-EE" i="1" dirty="0" smtClean="0"/>
              <a:t> </a:t>
            </a:r>
            <a:r>
              <a:rPr lang="et-EE" i="1" dirty="0" err="1" smtClean="0"/>
              <a:t>lä</a:t>
            </a:r>
            <a:r>
              <a:rPr lang="et-EE" i="1" dirty="0" err="1" smtClean="0">
                <a:solidFill>
                  <a:srgbClr val="00B050"/>
                </a:solidFill>
              </a:rPr>
              <a:t>kk</a:t>
            </a:r>
            <a:r>
              <a:rPr lang="et-EE" i="1" dirty="0" err="1" smtClean="0"/>
              <a:t>itab</a:t>
            </a:r>
            <a:r>
              <a:rPr lang="et-EE" i="1" dirty="0" smtClean="0"/>
              <a:t> </a:t>
            </a:r>
            <a:r>
              <a:rPr lang="et-EE" i="1" dirty="0" err="1" smtClean="0"/>
              <a:t>o</a:t>
            </a:r>
            <a:r>
              <a:rPr lang="et-EE" i="1" dirty="0" err="1" smtClean="0">
                <a:solidFill>
                  <a:srgbClr val="00B050"/>
                </a:solidFill>
              </a:rPr>
              <a:t>mm</a:t>
            </a:r>
            <a:r>
              <a:rPr lang="et-EE" i="1" dirty="0" err="1" smtClean="0"/>
              <a:t>a</a:t>
            </a:r>
            <a:r>
              <a:rPr lang="et-EE" i="1" dirty="0" smtClean="0"/>
              <a:t> ilma, ja sellega ka </a:t>
            </a:r>
            <a:r>
              <a:rPr lang="et-EE" i="1" dirty="0" err="1" smtClean="0"/>
              <a:t>tö</a:t>
            </a:r>
            <a:r>
              <a:rPr lang="et-EE" i="1" dirty="0" err="1" smtClean="0">
                <a:solidFill>
                  <a:srgbClr val="00B050"/>
                </a:solidFill>
              </a:rPr>
              <a:t>bb</a:t>
            </a:r>
            <a:r>
              <a:rPr lang="et-EE" i="1" dirty="0" err="1" smtClean="0"/>
              <a:t>ed</a:t>
            </a:r>
            <a:r>
              <a:rPr lang="et-EE" i="1" dirty="0" smtClean="0"/>
              <a:t>; </a:t>
            </a:r>
            <a:r>
              <a:rPr lang="et-EE" i="1" dirty="0" err="1" smtClean="0"/>
              <a:t>a</a:t>
            </a:r>
            <a:r>
              <a:rPr lang="et-EE" i="1" dirty="0" err="1" smtClean="0">
                <a:solidFill>
                  <a:srgbClr val="00B050"/>
                </a:solidFill>
              </a:rPr>
              <a:t>gg</a:t>
            </a:r>
            <a:r>
              <a:rPr lang="et-EE" i="1" dirty="0" err="1" smtClean="0"/>
              <a:t>a</a:t>
            </a:r>
            <a:r>
              <a:rPr lang="et-EE" i="1" dirty="0" smtClean="0"/>
              <a:t> </a:t>
            </a:r>
            <a:r>
              <a:rPr lang="et-EE" i="1" dirty="0" err="1" smtClean="0"/>
              <a:t>mo</a:t>
            </a:r>
            <a:r>
              <a:rPr lang="et-EE" i="1" dirty="0" err="1" smtClean="0">
                <a:solidFill>
                  <a:srgbClr val="00B050"/>
                </a:solidFill>
              </a:rPr>
              <a:t>nn</a:t>
            </a:r>
            <a:r>
              <a:rPr lang="et-EE" i="1" dirty="0" err="1" smtClean="0"/>
              <a:t>ikord</a:t>
            </a:r>
            <a:r>
              <a:rPr lang="et-EE" i="1" dirty="0" smtClean="0"/>
              <a:t> s</a:t>
            </a:r>
            <a:r>
              <a:rPr lang="et-EE" i="1" dirty="0" smtClean="0">
                <a:solidFill>
                  <a:srgbClr val="7030A0"/>
                </a:solidFill>
              </a:rPr>
              <a:t>aa</a:t>
            </a:r>
            <a:r>
              <a:rPr lang="et-EE" i="1" dirty="0" smtClean="0"/>
              <a:t>b </a:t>
            </a:r>
            <a:r>
              <a:rPr lang="et-EE" i="1" dirty="0" err="1" smtClean="0"/>
              <a:t>i</a:t>
            </a:r>
            <a:r>
              <a:rPr lang="et-EE" i="1" dirty="0" err="1" smtClean="0">
                <a:solidFill>
                  <a:srgbClr val="00B050"/>
                </a:solidFill>
              </a:rPr>
              <a:t>nn</a:t>
            </a:r>
            <a:r>
              <a:rPr lang="et-EE" i="1" dirty="0" err="1" smtClean="0"/>
              <a:t>ime</a:t>
            </a:r>
            <a:r>
              <a:rPr lang="et-EE" i="1" dirty="0" err="1" smtClean="0">
                <a:solidFill>
                  <a:srgbClr val="00B050"/>
                </a:solidFill>
              </a:rPr>
              <a:t>nn</a:t>
            </a:r>
            <a:r>
              <a:rPr lang="et-EE" i="1" dirty="0" err="1" smtClean="0"/>
              <a:t>e</a:t>
            </a:r>
            <a:r>
              <a:rPr lang="et-EE" i="1" dirty="0" smtClean="0"/>
              <a:t> </a:t>
            </a:r>
            <a:r>
              <a:rPr lang="et-EE" i="1" dirty="0" err="1" smtClean="0"/>
              <a:t>tö</a:t>
            </a:r>
            <a:r>
              <a:rPr lang="et-EE" i="1" dirty="0" err="1" smtClean="0">
                <a:solidFill>
                  <a:srgbClr val="00B050"/>
                </a:solidFill>
              </a:rPr>
              <a:t>bb</a:t>
            </a:r>
            <a:r>
              <a:rPr lang="et-EE" i="1" dirty="0" err="1" smtClean="0"/>
              <a:t>iseks</a:t>
            </a:r>
            <a:r>
              <a:rPr lang="et-EE" i="1" dirty="0" smtClean="0"/>
              <a:t> </a:t>
            </a:r>
            <a:r>
              <a:rPr lang="et-EE" i="1" dirty="0" err="1" smtClean="0"/>
              <a:t>o</a:t>
            </a:r>
            <a:r>
              <a:rPr lang="et-EE" i="1" dirty="0" err="1" smtClean="0">
                <a:solidFill>
                  <a:srgbClr val="00B050"/>
                </a:solidFill>
              </a:rPr>
              <a:t>mm</a:t>
            </a:r>
            <a:r>
              <a:rPr lang="et-EE" i="1" dirty="0" err="1" smtClean="0"/>
              <a:t>a</a:t>
            </a:r>
            <a:r>
              <a:rPr lang="et-EE" i="1" dirty="0" smtClean="0"/>
              <a:t> enese s</a:t>
            </a:r>
            <a:r>
              <a:rPr lang="et-EE" i="1" dirty="0" smtClean="0">
                <a:solidFill>
                  <a:srgbClr val="C00000"/>
                </a:solidFill>
              </a:rPr>
              <a:t>ü</a:t>
            </a:r>
            <a:r>
              <a:rPr lang="et-EE" i="1" dirty="0" smtClean="0"/>
              <a:t> </a:t>
            </a:r>
            <a:r>
              <a:rPr lang="et-EE" i="1" dirty="0" err="1" smtClean="0"/>
              <a:t>lä</a:t>
            </a:r>
            <a:r>
              <a:rPr lang="et-EE" i="1" dirty="0" err="1" smtClean="0">
                <a:solidFill>
                  <a:srgbClr val="00B050"/>
                </a:solidFill>
              </a:rPr>
              <a:t>bb</a:t>
            </a:r>
            <a:r>
              <a:rPr lang="et-EE" i="1" dirty="0" err="1" smtClean="0"/>
              <a:t>i</a:t>
            </a:r>
            <a:r>
              <a:rPr lang="et-EE" i="1" dirty="0" smtClean="0"/>
              <a:t>, kui </a:t>
            </a:r>
            <a:r>
              <a:rPr lang="et-EE" i="1" dirty="0" err="1" smtClean="0"/>
              <a:t>te</a:t>
            </a:r>
            <a:r>
              <a:rPr lang="et-EE" i="1" dirty="0" err="1" smtClean="0">
                <a:solidFill>
                  <a:srgbClr val="00B050"/>
                </a:solidFill>
              </a:rPr>
              <a:t>mm</a:t>
            </a:r>
            <a:r>
              <a:rPr lang="et-EE" i="1" dirty="0" err="1" smtClean="0"/>
              <a:t>a</a:t>
            </a:r>
            <a:r>
              <a:rPr lang="et-EE" i="1" dirty="0" smtClean="0"/>
              <a:t> </a:t>
            </a:r>
            <a:r>
              <a:rPr lang="et-EE" i="1" dirty="0" err="1" smtClean="0"/>
              <a:t>l</a:t>
            </a:r>
            <a:r>
              <a:rPr lang="et-EE" i="1" dirty="0" err="1" smtClean="0">
                <a:solidFill>
                  <a:srgbClr val="C00000"/>
                </a:solidFill>
              </a:rPr>
              <a:t>i</a:t>
            </a:r>
            <a:r>
              <a:rPr lang="et-EE" i="1" dirty="0" err="1" smtClean="0"/>
              <a:t>aste</a:t>
            </a:r>
            <a:r>
              <a:rPr lang="et-EE" i="1" dirty="0" smtClean="0"/>
              <a:t> s</a:t>
            </a:r>
            <a:r>
              <a:rPr lang="et-EE" i="1" dirty="0" smtClean="0">
                <a:solidFill>
                  <a:srgbClr val="7030A0"/>
                </a:solidFill>
              </a:rPr>
              <a:t>öö</a:t>
            </a:r>
            <a:r>
              <a:rPr lang="et-EE" i="1" dirty="0" smtClean="0"/>
              <a:t>b ehk j</a:t>
            </a:r>
            <a:r>
              <a:rPr lang="et-EE" i="1" dirty="0" smtClean="0">
                <a:solidFill>
                  <a:srgbClr val="7030A0"/>
                </a:solidFill>
              </a:rPr>
              <a:t>oo</a:t>
            </a:r>
            <a:r>
              <a:rPr lang="et-EE" i="1" dirty="0" smtClean="0"/>
              <a:t>b, kui </a:t>
            </a:r>
            <a:r>
              <a:rPr lang="et-EE" i="1" dirty="0" err="1" smtClean="0"/>
              <a:t>te</a:t>
            </a:r>
            <a:r>
              <a:rPr lang="et-EE" i="1" dirty="0" err="1" smtClean="0">
                <a:solidFill>
                  <a:srgbClr val="00B050"/>
                </a:solidFill>
              </a:rPr>
              <a:t>mm</a:t>
            </a:r>
            <a:r>
              <a:rPr lang="et-EE" i="1" dirty="0" err="1" smtClean="0"/>
              <a:t>a</a:t>
            </a:r>
            <a:r>
              <a:rPr lang="et-EE" i="1" dirty="0" smtClean="0"/>
              <a:t> ei ka</a:t>
            </a:r>
            <a:r>
              <a:rPr lang="et-EE" i="1" dirty="0" smtClean="0">
                <a:solidFill>
                  <a:srgbClr val="00B050"/>
                </a:solidFill>
              </a:rPr>
              <a:t>tt</a:t>
            </a:r>
            <a:r>
              <a:rPr lang="et-EE" i="1" dirty="0" smtClean="0"/>
              <a:t>a </a:t>
            </a:r>
            <a:r>
              <a:rPr lang="et-EE" i="1" dirty="0" err="1" smtClean="0"/>
              <a:t>o</a:t>
            </a:r>
            <a:r>
              <a:rPr lang="et-EE" i="1" dirty="0" err="1" smtClean="0">
                <a:solidFill>
                  <a:srgbClr val="00B050"/>
                </a:solidFill>
              </a:rPr>
              <a:t>mm</a:t>
            </a:r>
            <a:r>
              <a:rPr lang="et-EE" i="1" dirty="0" err="1" smtClean="0"/>
              <a:t>a</a:t>
            </a:r>
            <a:r>
              <a:rPr lang="et-EE" i="1" dirty="0" smtClean="0"/>
              <a:t> </a:t>
            </a:r>
            <a:r>
              <a:rPr lang="et-EE" i="1" dirty="0" err="1" smtClean="0"/>
              <a:t>i</a:t>
            </a:r>
            <a:r>
              <a:rPr lang="et-EE" i="1" dirty="0" err="1" smtClean="0">
                <a:solidFill>
                  <a:srgbClr val="00B050"/>
                </a:solidFill>
              </a:rPr>
              <a:t>hh</a:t>
            </a:r>
            <a:r>
              <a:rPr lang="et-EE" i="1" dirty="0" err="1" smtClean="0"/>
              <a:t>o</a:t>
            </a:r>
            <a:r>
              <a:rPr lang="et-EE" i="1" dirty="0" smtClean="0"/>
              <a:t> </a:t>
            </a:r>
            <a:r>
              <a:rPr lang="et-EE" i="1" dirty="0" err="1" smtClean="0"/>
              <a:t>n</a:t>
            </a:r>
            <a:r>
              <a:rPr lang="et-EE" i="1" dirty="0" err="1" smtClean="0">
                <a:solidFill>
                  <a:srgbClr val="C00000"/>
                </a:solidFill>
              </a:rPr>
              <a:t>i</a:t>
            </a:r>
            <a:r>
              <a:rPr lang="et-EE" i="1" dirty="0" smtClean="0"/>
              <a:t> </a:t>
            </a:r>
            <a:r>
              <a:rPr lang="et-EE" i="1" dirty="0" err="1" smtClean="0"/>
              <a:t>paljo</a:t>
            </a:r>
            <a:r>
              <a:rPr lang="et-EE" i="1" dirty="0" smtClean="0"/>
              <a:t> kui </a:t>
            </a:r>
            <a:r>
              <a:rPr lang="et-EE" i="1" dirty="0" err="1" smtClean="0"/>
              <a:t>tarwis</a:t>
            </a:r>
            <a:r>
              <a:rPr lang="et-EE" i="1" dirty="0" smtClean="0"/>
              <a:t> on  külma </a:t>
            </a:r>
            <a:r>
              <a:rPr lang="et-EE" i="1" dirty="0" err="1" smtClean="0"/>
              <a:t>wasto</a:t>
            </a:r>
            <a:r>
              <a:rPr lang="et-EE" i="1" dirty="0" smtClean="0"/>
              <a:t>, ehk kui </a:t>
            </a:r>
            <a:r>
              <a:rPr lang="et-EE" i="1" dirty="0" err="1" smtClean="0"/>
              <a:t>te</a:t>
            </a:r>
            <a:r>
              <a:rPr lang="et-EE" i="1" dirty="0" err="1" smtClean="0">
                <a:solidFill>
                  <a:srgbClr val="00B050"/>
                </a:solidFill>
              </a:rPr>
              <a:t>mm</a:t>
            </a:r>
            <a:r>
              <a:rPr lang="et-EE" i="1" dirty="0" err="1" smtClean="0"/>
              <a:t>a</a:t>
            </a:r>
            <a:r>
              <a:rPr lang="et-EE" i="1" dirty="0" smtClean="0"/>
              <a:t> </a:t>
            </a:r>
            <a:r>
              <a:rPr lang="et-EE" i="1" dirty="0" err="1" smtClean="0">
                <a:solidFill>
                  <a:srgbClr val="C00000"/>
                </a:solidFill>
              </a:rPr>
              <a:t>ö</a:t>
            </a:r>
            <a:r>
              <a:rPr lang="et-EE" i="1" dirty="0" err="1" smtClean="0"/>
              <a:t>sel</a:t>
            </a:r>
            <a:r>
              <a:rPr lang="et-EE" i="1" dirty="0" smtClean="0"/>
              <a:t> </a:t>
            </a:r>
            <a:r>
              <a:rPr lang="et-EE" i="1" dirty="0" err="1" smtClean="0"/>
              <a:t>wä</a:t>
            </a:r>
            <a:r>
              <a:rPr lang="et-EE" i="1" dirty="0" err="1" smtClean="0">
                <a:solidFill>
                  <a:srgbClr val="00B050"/>
                </a:solidFill>
              </a:rPr>
              <a:t>gg</a:t>
            </a:r>
            <a:r>
              <a:rPr lang="et-EE" i="1" dirty="0" err="1" smtClean="0"/>
              <a:t>a</a:t>
            </a:r>
            <a:r>
              <a:rPr lang="et-EE" i="1" dirty="0" smtClean="0"/>
              <a:t> külmaks j</a:t>
            </a:r>
            <a:r>
              <a:rPr lang="et-EE" i="1" dirty="0" smtClean="0">
                <a:solidFill>
                  <a:srgbClr val="7030A0"/>
                </a:solidFill>
              </a:rPr>
              <a:t>ää</a:t>
            </a:r>
            <a:r>
              <a:rPr lang="et-EE" i="1" dirty="0" smtClean="0"/>
              <a:t>b; sest </a:t>
            </a:r>
            <a:r>
              <a:rPr lang="et-EE" i="1" dirty="0" err="1" smtClean="0"/>
              <a:t>n</a:t>
            </a:r>
            <a:r>
              <a:rPr lang="et-EE" i="1" dirty="0" err="1" smtClean="0">
                <a:solidFill>
                  <a:srgbClr val="C00000"/>
                </a:solidFill>
              </a:rPr>
              <a:t>i</a:t>
            </a:r>
            <a:r>
              <a:rPr lang="et-EE" i="1" dirty="0" err="1" smtClean="0"/>
              <a:t>su</a:t>
            </a:r>
            <a:r>
              <a:rPr lang="et-EE" i="1" dirty="0" err="1" smtClean="0">
                <a:solidFill>
                  <a:srgbClr val="00B050"/>
                </a:solidFill>
              </a:rPr>
              <a:t>gg</a:t>
            </a:r>
            <a:r>
              <a:rPr lang="et-EE" i="1" dirty="0" err="1" smtClean="0"/>
              <a:t>uste</a:t>
            </a:r>
            <a:r>
              <a:rPr lang="et-EE" i="1" dirty="0" smtClean="0"/>
              <a:t> </a:t>
            </a:r>
            <a:r>
              <a:rPr lang="et-EE" i="1" dirty="0" err="1" smtClean="0"/>
              <a:t>kombede</a:t>
            </a:r>
            <a:r>
              <a:rPr lang="et-EE" i="1" dirty="0" smtClean="0"/>
              <a:t> </a:t>
            </a:r>
            <a:r>
              <a:rPr lang="et-EE" i="1" dirty="0" err="1" smtClean="0"/>
              <a:t>lä</a:t>
            </a:r>
            <a:r>
              <a:rPr lang="et-EE" i="1" dirty="0" err="1" smtClean="0">
                <a:solidFill>
                  <a:srgbClr val="00B050"/>
                </a:solidFill>
              </a:rPr>
              <a:t>bb</a:t>
            </a:r>
            <a:r>
              <a:rPr lang="et-EE" i="1" dirty="0" err="1" smtClean="0"/>
              <a:t>i</a:t>
            </a:r>
            <a:r>
              <a:rPr lang="et-EE" i="1" dirty="0" smtClean="0"/>
              <a:t> </a:t>
            </a:r>
            <a:r>
              <a:rPr lang="et-EE" i="1" dirty="0" err="1" smtClean="0"/>
              <a:t>lä</a:t>
            </a:r>
            <a:r>
              <a:rPr lang="et-EE" i="1" dirty="0" err="1" smtClean="0">
                <a:solidFill>
                  <a:srgbClr val="00B050"/>
                </a:solidFill>
              </a:rPr>
              <a:t>hh</a:t>
            </a:r>
            <a:r>
              <a:rPr lang="et-EE" i="1" dirty="0" err="1" smtClean="0"/>
              <a:t>äb</a:t>
            </a:r>
            <a:r>
              <a:rPr lang="et-EE" i="1" dirty="0" smtClean="0"/>
              <a:t> </a:t>
            </a:r>
            <a:r>
              <a:rPr lang="et-EE" i="1" dirty="0" err="1" smtClean="0"/>
              <a:t>i</a:t>
            </a:r>
            <a:r>
              <a:rPr lang="et-EE" i="1" dirty="0" err="1" smtClean="0">
                <a:solidFill>
                  <a:srgbClr val="00B050"/>
                </a:solidFill>
              </a:rPr>
              <a:t>hh</a:t>
            </a:r>
            <a:r>
              <a:rPr lang="et-EE" i="1" dirty="0" err="1" smtClean="0"/>
              <a:t>o</a:t>
            </a:r>
            <a:r>
              <a:rPr lang="et-EE" i="1" dirty="0" smtClean="0"/>
              <a:t> </a:t>
            </a:r>
            <a:r>
              <a:rPr lang="et-EE" i="1" dirty="0" err="1" smtClean="0"/>
              <a:t>nörkaks</a:t>
            </a:r>
            <a:r>
              <a:rPr lang="et-EE" i="1" dirty="0" smtClean="0"/>
              <a:t> et </a:t>
            </a:r>
            <a:r>
              <a:rPr lang="et-EE" i="1" dirty="0" err="1" smtClean="0"/>
              <a:t>te</a:t>
            </a:r>
            <a:r>
              <a:rPr lang="et-EE" i="1" dirty="0" err="1" smtClean="0">
                <a:solidFill>
                  <a:srgbClr val="00B050"/>
                </a:solidFill>
              </a:rPr>
              <a:t>mm</a:t>
            </a:r>
            <a:r>
              <a:rPr lang="et-EE" i="1" dirty="0" err="1" smtClean="0"/>
              <a:t>a</a:t>
            </a:r>
            <a:r>
              <a:rPr lang="et-EE" i="1" dirty="0" smtClean="0"/>
              <a:t> ei </a:t>
            </a:r>
            <a:r>
              <a:rPr lang="et-EE" i="1" dirty="0" err="1" smtClean="0"/>
              <a:t>joua</a:t>
            </a:r>
            <a:r>
              <a:rPr lang="et-EE" i="1" dirty="0" smtClean="0"/>
              <a:t> </a:t>
            </a:r>
            <a:r>
              <a:rPr lang="et-EE" i="1" dirty="0" err="1" smtClean="0"/>
              <a:t>wasto</a:t>
            </a:r>
            <a:r>
              <a:rPr lang="et-EE" i="1" dirty="0" smtClean="0"/>
              <a:t> </a:t>
            </a:r>
            <a:r>
              <a:rPr lang="et-EE" i="1" dirty="0" err="1" smtClean="0"/>
              <a:t>pi</a:t>
            </a:r>
            <a:r>
              <a:rPr lang="et-EE" i="1" dirty="0" err="1" smtClean="0">
                <a:solidFill>
                  <a:srgbClr val="00B050"/>
                </a:solidFill>
              </a:rPr>
              <a:t>dd</a:t>
            </a:r>
            <a:r>
              <a:rPr lang="et-EE" i="1" dirty="0" err="1" smtClean="0"/>
              <a:t>ada</a:t>
            </a:r>
            <a:r>
              <a:rPr lang="et-EE" i="1" dirty="0" smtClean="0"/>
              <a:t> kui kurjad ilmad </a:t>
            </a:r>
            <a:r>
              <a:rPr lang="et-EE" i="1" dirty="0" err="1" smtClean="0"/>
              <a:t>tu</a:t>
            </a:r>
            <a:r>
              <a:rPr lang="et-EE" i="1" dirty="0" err="1" smtClean="0">
                <a:solidFill>
                  <a:srgbClr val="00B050"/>
                </a:solidFill>
              </a:rPr>
              <a:t>ll</a:t>
            </a:r>
            <a:r>
              <a:rPr lang="et-EE" i="1" dirty="0" err="1" smtClean="0"/>
              <a:t>ewad</a:t>
            </a:r>
            <a:r>
              <a:rPr lang="et-EE" i="1" dirty="0" smtClean="0"/>
              <a:t>. (õpik lk 85)</a:t>
            </a:r>
            <a:endParaRPr lang="et-EE" i="1" dirty="0"/>
          </a:p>
        </p:txBody>
      </p:sp>
    </p:spTree>
    <p:extLst>
      <p:ext uri="{BB962C8B-B14F-4D97-AF65-F5344CB8AC3E}">
        <p14:creationId xmlns:p14="http://schemas.microsoft.com/office/powerpoint/2010/main" val="152606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Misjonilingvistika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225689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u="sng" dirty="0" smtClean="0">
                <a:solidFill>
                  <a:srgbClr val="002060"/>
                </a:solidFill>
                <a:latin typeface="Times-Bold"/>
              </a:rPr>
              <a:t>piibli tõlkimiseks vajaliku </a:t>
            </a:r>
            <a:r>
              <a:rPr lang="et-EE" u="sng" dirty="0">
                <a:solidFill>
                  <a:srgbClr val="002060"/>
                </a:solidFill>
                <a:latin typeface="Times-Bold"/>
              </a:rPr>
              <a:t>lingvistilise eeltöö </a:t>
            </a:r>
            <a:r>
              <a:rPr lang="et-EE" u="sng" dirty="0" smtClean="0">
                <a:solidFill>
                  <a:srgbClr val="002060"/>
                </a:solidFill>
                <a:latin typeface="Times-Bold"/>
              </a:rPr>
              <a:t>tegemine</a:t>
            </a:r>
            <a:r>
              <a:rPr lang="et-EE" dirty="0">
                <a:latin typeface="Times-Bold"/>
              </a:rPr>
              <a:t>,</a:t>
            </a:r>
            <a:endParaRPr lang="et-EE" dirty="0" smtClean="0">
              <a:latin typeface="Times-Bold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>
                <a:latin typeface="Times-Bold"/>
              </a:rPr>
              <a:t>a</a:t>
            </a:r>
            <a:r>
              <a:rPr lang="et-EE" dirty="0" smtClean="0">
                <a:latin typeface="Times-Bold"/>
              </a:rPr>
              <a:t>jendatud jumalasõna rahvani viimise vajadusest,</a:t>
            </a:r>
            <a:endParaRPr lang="et-EE" dirty="0">
              <a:latin typeface="Times-Bold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>
                <a:latin typeface="Times-Bold"/>
              </a:rPr>
              <a:t>m</a:t>
            </a:r>
            <a:r>
              <a:rPr lang="et-EE" dirty="0" smtClean="0">
                <a:latin typeface="Times-Bold"/>
              </a:rPr>
              <a:t>is </a:t>
            </a:r>
            <a:r>
              <a:rPr lang="es-ES" dirty="0" smtClean="0">
                <a:latin typeface="Times-Bold"/>
              </a:rPr>
              <a:t>algas </a:t>
            </a:r>
            <a:r>
              <a:rPr lang="es-ES" dirty="0">
                <a:latin typeface="Times-Bold"/>
              </a:rPr>
              <a:t>Eestis 17. sajandil </a:t>
            </a:r>
            <a:r>
              <a:rPr lang="es-ES" dirty="0" smtClean="0">
                <a:latin typeface="Times-Bold"/>
              </a:rPr>
              <a:t>esimeste</a:t>
            </a:r>
            <a:r>
              <a:rPr lang="et-EE" dirty="0" smtClean="0">
                <a:latin typeface="Times-Bold"/>
              </a:rPr>
              <a:t> grammatikatega</a:t>
            </a:r>
            <a:r>
              <a:rPr lang="et-EE" dirty="0">
                <a:latin typeface="Times-Bold"/>
              </a:rPr>
              <a:t>. </a:t>
            </a:r>
            <a:endParaRPr lang="et-EE" dirty="0" smtClean="0">
              <a:latin typeface="Times-Bold"/>
            </a:endParaRPr>
          </a:p>
          <a:p>
            <a:endParaRPr lang="et-EE" dirty="0">
              <a:latin typeface="Times-Bold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 smtClean="0">
                <a:solidFill>
                  <a:srgbClr val="002060"/>
                </a:solidFill>
                <a:latin typeface="Times-Bold"/>
              </a:rPr>
              <a:t>1686 ilmus Riias lõunaeestikeelne uus testament </a:t>
            </a:r>
            <a:r>
              <a:rPr lang="et-EE" dirty="0" smtClean="0">
                <a:latin typeface="Times-Bold"/>
              </a:rPr>
              <a:t>(„</a:t>
            </a:r>
            <a:r>
              <a:rPr lang="et-EE" dirty="0" err="1" smtClean="0">
                <a:latin typeface="Times-Bold"/>
              </a:rPr>
              <a:t>Wastne</a:t>
            </a:r>
            <a:r>
              <a:rPr lang="et-EE" dirty="0" smtClean="0">
                <a:latin typeface="Times-Bold"/>
              </a:rPr>
              <a:t> Testament“),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t-EE" dirty="0" smtClean="0">
                <a:latin typeface="Times-Bold"/>
              </a:rPr>
              <a:t>põhjaeestikeelset </a:t>
            </a:r>
            <a:r>
              <a:rPr lang="et-EE" dirty="0" smtClean="0">
                <a:solidFill>
                  <a:srgbClr val="002060"/>
                </a:solidFill>
                <a:latin typeface="Times-Bold"/>
              </a:rPr>
              <a:t>piiblit polnud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 smtClean="0">
                <a:latin typeface="Times-Bold"/>
              </a:rPr>
              <a:t>	takistused: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t-EE" dirty="0" smtClean="0">
                <a:latin typeface="Times-Bold"/>
              </a:rPr>
              <a:t>Vene-Rootsi sõda 1656-1661, Põhjasõda 1700, näljahäda, nakkushaigused,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t-EE" dirty="0">
                <a:solidFill>
                  <a:srgbClr val="002060"/>
                </a:solidFill>
                <a:latin typeface="Times-Bold"/>
              </a:rPr>
              <a:t>k</a:t>
            </a:r>
            <a:r>
              <a:rPr lang="et-EE" dirty="0" smtClean="0">
                <a:solidFill>
                  <a:srgbClr val="002060"/>
                </a:solidFill>
                <a:latin typeface="Times-Bold"/>
              </a:rPr>
              <a:t>irikuringkondade vaidlused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t-EE" dirty="0" smtClean="0">
                <a:latin typeface="Times-Bold"/>
              </a:rPr>
              <a:t> tõlkimise lähtekeele suhtes (ka heebrea ja kreeka või Martin Lutheri saksakeelne),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t-EE" dirty="0">
                <a:latin typeface="Times-Bold"/>
              </a:rPr>
              <a:t>k</a:t>
            </a:r>
            <a:r>
              <a:rPr lang="et-EE" dirty="0" smtClean="0">
                <a:latin typeface="Times-Bold"/>
              </a:rPr>
              <a:t>irjaviisi suhtes (kas </a:t>
            </a:r>
            <a:r>
              <a:rPr lang="et-EE" dirty="0" err="1" smtClean="0">
                <a:latin typeface="Times-Bold"/>
              </a:rPr>
              <a:t>Stahli</a:t>
            </a:r>
            <a:r>
              <a:rPr lang="et-EE" dirty="0" smtClean="0">
                <a:latin typeface="Times-Bold"/>
              </a:rPr>
              <a:t> või </a:t>
            </a:r>
            <a:r>
              <a:rPr lang="et-EE" dirty="0" err="1" smtClean="0">
                <a:latin typeface="Times-Bold"/>
              </a:rPr>
              <a:t>Forseliuse</a:t>
            </a:r>
            <a:r>
              <a:rPr lang="et-EE" dirty="0" smtClean="0">
                <a:latin typeface="Times-Bold"/>
              </a:rPr>
              <a:t> ),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t-EE" dirty="0">
                <a:latin typeface="Times-Bold"/>
              </a:rPr>
              <a:t>v</a:t>
            </a:r>
            <a:r>
              <a:rPr lang="et-EE" dirty="0" smtClean="0">
                <a:latin typeface="Times-Bold"/>
              </a:rPr>
              <a:t>õimalik trükikoht.</a:t>
            </a:r>
            <a:endParaRPr lang="et-EE" dirty="0">
              <a:latin typeface="Times-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566124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1715 ilm põhjaeestikeelne uus testament </a:t>
            </a:r>
            <a:r>
              <a:rPr lang="et-EE" dirty="0" smtClean="0"/>
              <a:t>– keeleuuenduslik teos, kuid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dirty="0" smtClean="0"/>
              <a:t> varieerumisi nii sõnavaras kui vormistikus (näit </a:t>
            </a:r>
            <a:r>
              <a:rPr lang="et-EE" i="1" dirty="0" smtClean="0"/>
              <a:t>ega – </a:t>
            </a:r>
            <a:r>
              <a:rPr lang="et-EE" i="1" dirty="0" err="1" smtClean="0"/>
              <a:t>egga</a:t>
            </a:r>
            <a:r>
              <a:rPr lang="et-EE" i="1" dirty="0" smtClean="0"/>
              <a:t>, </a:t>
            </a:r>
            <a:r>
              <a:rPr lang="et-EE" i="1" dirty="0" err="1" smtClean="0"/>
              <a:t>eiga</a:t>
            </a:r>
            <a:r>
              <a:rPr lang="et-EE" i="1" dirty="0" smtClean="0"/>
              <a:t>, ei ka),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dirty="0"/>
              <a:t>e</a:t>
            </a:r>
            <a:r>
              <a:rPr lang="et-EE" dirty="0" smtClean="0"/>
              <a:t>essõnas ülevaade eesti kirjakeele varasemates mälestistest ja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dirty="0" smtClean="0"/>
              <a:t>piiblitõlkeloo tutvustus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0825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Piibli tõlkimine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461174" y="1196752"/>
            <a:ext cx="835929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>
                <a:latin typeface="Times-Bold"/>
              </a:rPr>
              <a:t>Piibli tõlkimine algas 17. </a:t>
            </a:r>
            <a:r>
              <a:rPr lang="et-EE" b="1" dirty="0" smtClean="0">
                <a:latin typeface="Times-Bold"/>
              </a:rPr>
              <a:t>sajandil</a:t>
            </a:r>
          </a:p>
          <a:p>
            <a:r>
              <a:rPr lang="et-EE" b="1" dirty="0" smtClean="0">
                <a:latin typeface="Times-Bold"/>
              </a:rPr>
              <a:t>1720.- 1730. </a:t>
            </a:r>
            <a:r>
              <a:rPr lang="et-EE" b="1" dirty="0">
                <a:latin typeface="Times-Bold"/>
              </a:rPr>
              <a:t>aastatel </a:t>
            </a:r>
            <a:r>
              <a:rPr lang="et-EE" b="1" dirty="0" smtClean="0">
                <a:latin typeface="Times-Bold"/>
              </a:rPr>
              <a:t>tõlkis (ja redigeeris varasemaid) </a:t>
            </a:r>
            <a:endParaRPr lang="et-EE" b="1" dirty="0">
              <a:latin typeface="Times-Bold"/>
            </a:endParaRPr>
          </a:p>
          <a:p>
            <a:r>
              <a:rPr lang="et-EE" b="1" dirty="0" err="1">
                <a:latin typeface="Times-Bold"/>
              </a:rPr>
              <a:t>pastorkond</a:t>
            </a:r>
            <a:r>
              <a:rPr lang="et-EE" b="1" dirty="0">
                <a:latin typeface="Times-Bold"/>
              </a:rPr>
              <a:t> seda ühendatud jõududega</a:t>
            </a:r>
            <a:r>
              <a:rPr lang="et-EE" b="1" dirty="0" smtClean="0">
                <a:latin typeface="Times-Bold"/>
              </a:rPr>
              <a:t>.</a:t>
            </a:r>
          </a:p>
          <a:p>
            <a:endParaRPr lang="et-EE" b="1" dirty="0">
              <a:latin typeface="Times-Bold"/>
            </a:endParaRPr>
          </a:p>
          <a:p>
            <a:r>
              <a:rPr lang="et-EE" b="1" dirty="0" smtClean="0">
                <a:solidFill>
                  <a:srgbClr val="002060"/>
                </a:solidFill>
                <a:latin typeface="Times-Bold"/>
              </a:rPr>
              <a:t>Piibel</a:t>
            </a:r>
            <a:r>
              <a:rPr lang="et-EE" b="1" dirty="0" smtClean="0">
                <a:latin typeface="Times-Bold"/>
              </a:rPr>
              <a:t> „Piibli </a:t>
            </a:r>
            <a:r>
              <a:rPr lang="et-EE" b="1" dirty="0" err="1" smtClean="0">
                <a:latin typeface="Times-Bold"/>
              </a:rPr>
              <a:t>Ramat</a:t>
            </a:r>
            <a:r>
              <a:rPr lang="et-EE" b="1" dirty="0" smtClean="0">
                <a:latin typeface="Times-Bold"/>
              </a:rPr>
              <a:t>, </a:t>
            </a:r>
            <a:r>
              <a:rPr lang="et-EE" b="1" dirty="0" err="1" smtClean="0">
                <a:latin typeface="Times-Bold"/>
              </a:rPr>
              <a:t>se</a:t>
            </a:r>
            <a:r>
              <a:rPr lang="et-EE" b="1" dirty="0" smtClean="0">
                <a:latin typeface="Times-Bold"/>
              </a:rPr>
              <a:t> on </a:t>
            </a:r>
            <a:r>
              <a:rPr lang="et-EE" b="1" dirty="0" err="1" smtClean="0">
                <a:latin typeface="Times-Bold"/>
              </a:rPr>
              <a:t>keik</a:t>
            </a:r>
            <a:r>
              <a:rPr lang="et-EE" b="1" dirty="0" smtClean="0">
                <a:latin typeface="Times-Bold"/>
              </a:rPr>
              <a:t> </a:t>
            </a:r>
            <a:r>
              <a:rPr lang="et-EE" b="1" dirty="0" err="1" smtClean="0">
                <a:latin typeface="Times-Bold"/>
              </a:rPr>
              <a:t>se</a:t>
            </a:r>
            <a:r>
              <a:rPr lang="et-EE" b="1" dirty="0" smtClean="0">
                <a:latin typeface="Times-Bold"/>
              </a:rPr>
              <a:t> </a:t>
            </a:r>
          </a:p>
          <a:p>
            <a:r>
              <a:rPr lang="et-EE" b="1" dirty="0" err="1" smtClean="0">
                <a:latin typeface="Times-Bold"/>
              </a:rPr>
              <a:t>Jummala</a:t>
            </a:r>
            <a:r>
              <a:rPr lang="et-EE" b="1" dirty="0" smtClean="0">
                <a:latin typeface="Times-Bold"/>
              </a:rPr>
              <a:t> </a:t>
            </a:r>
            <a:r>
              <a:rPr lang="et-EE" b="1" dirty="0" err="1" smtClean="0">
                <a:latin typeface="Times-Bold"/>
              </a:rPr>
              <a:t>Sanna</a:t>
            </a:r>
            <a:r>
              <a:rPr lang="et-EE" b="1" dirty="0" smtClean="0">
                <a:latin typeface="Times-Bold"/>
              </a:rPr>
              <a:t>“ </a:t>
            </a:r>
            <a:r>
              <a:rPr lang="et-EE" b="1" dirty="0" smtClean="0">
                <a:solidFill>
                  <a:srgbClr val="002060"/>
                </a:solidFill>
                <a:latin typeface="Times-Bold"/>
              </a:rPr>
              <a:t>ilmus </a:t>
            </a:r>
            <a:r>
              <a:rPr lang="et-EE" b="1" dirty="0">
                <a:solidFill>
                  <a:srgbClr val="002060"/>
                </a:solidFill>
                <a:latin typeface="Times-Bold"/>
              </a:rPr>
              <a:t>1739. aastal</a:t>
            </a:r>
            <a:r>
              <a:rPr lang="et-EE" b="1" dirty="0">
                <a:latin typeface="Times-Bold"/>
              </a:rPr>
              <a:t>, seda</a:t>
            </a:r>
          </a:p>
          <a:p>
            <a:r>
              <a:rPr lang="et-EE" b="1" dirty="0">
                <a:latin typeface="Times-Bold"/>
              </a:rPr>
              <a:t>trükiti </a:t>
            </a:r>
            <a:r>
              <a:rPr lang="et-EE" b="1" dirty="0">
                <a:solidFill>
                  <a:srgbClr val="002060"/>
                </a:solidFill>
                <a:latin typeface="Times-Bold"/>
              </a:rPr>
              <a:t>6015 eksemplari</a:t>
            </a:r>
            <a:r>
              <a:rPr lang="et-EE" b="1" dirty="0" smtClean="0">
                <a:latin typeface="Times-Bold"/>
              </a:rPr>
              <a:t>.</a:t>
            </a:r>
          </a:p>
          <a:p>
            <a:r>
              <a:rPr lang="et-EE" b="1" dirty="0" smtClean="0">
                <a:latin typeface="Times-Bold"/>
              </a:rPr>
              <a:t>* ühtlustas kirjakeelt (tõlke ühtlustaja </a:t>
            </a:r>
          </a:p>
          <a:p>
            <a:r>
              <a:rPr lang="et-EE" b="1" dirty="0" smtClean="0">
                <a:latin typeface="Times-Bold"/>
              </a:rPr>
              <a:t>Anton </a:t>
            </a:r>
            <a:r>
              <a:rPr lang="et-EE" b="1" dirty="0" err="1" smtClean="0">
                <a:latin typeface="Times-Bold"/>
              </a:rPr>
              <a:t>Thor</a:t>
            </a:r>
            <a:r>
              <a:rPr lang="et-EE" b="1" dirty="0" smtClean="0">
                <a:latin typeface="Times-Bold"/>
              </a:rPr>
              <a:t> Helle),</a:t>
            </a:r>
          </a:p>
          <a:p>
            <a:r>
              <a:rPr lang="et-EE" b="1" dirty="0" smtClean="0">
                <a:latin typeface="Times-Bold"/>
              </a:rPr>
              <a:t>* aitas kaasa lugemisoskusele, </a:t>
            </a:r>
          </a:p>
          <a:p>
            <a:r>
              <a:rPr lang="et-EE" b="1" dirty="0" smtClean="0">
                <a:latin typeface="Times-Bold"/>
              </a:rPr>
              <a:t>* avardas rahva silmaringi,</a:t>
            </a:r>
          </a:p>
          <a:p>
            <a:r>
              <a:rPr lang="et-EE" b="1" dirty="0" smtClean="0">
                <a:latin typeface="Times-Bold"/>
              </a:rPr>
              <a:t>* kujundas arusaama  raamatukeelest ja </a:t>
            </a:r>
          </a:p>
          <a:p>
            <a:r>
              <a:rPr lang="et-EE" b="1" dirty="0" smtClean="0">
                <a:latin typeface="Times-Bold"/>
              </a:rPr>
              <a:t>-stiilist,</a:t>
            </a:r>
          </a:p>
          <a:p>
            <a:r>
              <a:rPr lang="et-EE" b="1" dirty="0" smtClean="0">
                <a:latin typeface="Times-Bold"/>
              </a:rPr>
              <a:t>* taotleti lihtsust ja rahvapärasust,</a:t>
            </a:r>
          </a:p>
          <a:p>
            <a:r>
              <a:rPr lang="et-EE" b="1" dirty="0" smtClean="0">
                <a:latin typeface="Times-Bold"/>
              </a:rPr>
              <a:t>* rikastas </a:t>
            </a:r>
            <a:r>
              <a:rPr lang="et-EE" b="1" dirty="0">
                <a:latin typeface="Times-Bold"/>
              </a:rPr>
              <a:t>sõnavara</a:t>
            </a:r>
          </a:p>
          <a:p>
            <a:r>
              <a:rPr lang="et-EE" b="1" dirty="0">
                <a:latin typeface="Times-Bold"/>
              </a:rPr>
              <a:t>	laensõnad: </a:t>
            </a:r>
            <a:r>
              <a:rPr lang="et-EE" b="1" i="1" dirty="0" err="1">
                <a:latin typeface="Times-Bold"/>
              </a:rPr>
              <a:t>jaana-lind</a:t>
            </a:r>
            <a:r>
              <a:rPr lang="et-EE" b="1" i="1" dirty="0">
                <a:latin typeface="Times-Bold"/>
              </a:rPr>
              <a:t>, </a:t>
            </a:r>
            <a:r>
              <a:rPr lang="et-EE" b="1" i="1" dirty="0" err="1">
                <a:latin typeface="Times-Bold"/>
              </a:rPr>
              <a:t>stimipuu</a:t>
            </a:r>
            <a:r>
              <a:rPr lang="et-EE" b="1" i="1" dirty="0">
                <a:latin typeface="Times-Bold"/>
              </a:rPr>
              <a:t> </a:t>
            </a:r>
            <a:r>
              <a:rPr lang="et-EE" b="1" i="1" dirty="0" smtClean="0">
                <a:latin typeface="Times-Bold"/>
              </a:rPr>
              <a:t> `a</a:t>
            </a:r>
            <a:r>
              <a:rPr lang="et-EE" b="1" dirty="0" smtClean="0">
                <a:latin typeface="Times-Bold"/>
              </a:rPr>
              <a:t>kaatsia</a:t>
            </a:r>
            <a:r>
              <a:rPr lang="et-EE" b="1" dirty="0">
                <a:latin typeface="Times-Bold"/>
              </a:rPr>
              <a:t>`, </a:t>
            </a:r>
            <a:r>
              <a:rPr lang="et-EE" b="1" i="1" dirty="0" err="1">
                <a:latin typeface="Times-Bold"/>
              </a:rPr>
              <a:t>ahal</a:t>
            </a:r>
            <a:r>
              <a:rPr lang="et-EE" b="1" dirty="0">
                <a:latin typeface="Times-Bold"/>
              </a:rPr>
              <a:t> </a:t>
            </a:r>
            <a:r>
              <a:rPr lang="et-EE" b="1" dirty="0" err="1">
                <a:latin typeface="Times-Bold"/>
              </a:rPr>
              <a:t>àaloe`</a:t>
            </a:r>
            <a:endParaRPr lang="et-EE" b="1" dirty="0">
              <a:latin typeface="Times-Bold"/>
            </a:endParaRPr>
          </a:p>
          <a:p>
            <a:r>
              <a:rPr lang="et-EE" b="1" dirty="0">
                <a:latin typeface="Times-Bold"/>
              </a:rPr>
              <a:t>	tänapäeval arhailised murdesõnad: </a:t>
            </a:r>
            <a:r>
              <a:rPr lang="et-EE" b="1" i="1" dirty="0">
                <a:latin typeface="Times-Bold"/>
              </a:rPr>
              <a:t>puul</a:t>
            </a:r>
            <a:r>
              <a:rPr lang="et-EE" b="1" dirty="0">
                <a:latin typeface="Times-Bold"/>
              </a:rPr>
              <a:t> `mullikas`, </a:t>
            </a:r>
            <a:r>
              <a:rPr lang="et-EE" b="1" i="1" dirty="0" err="1">
                <a:latin typeface="Times-Bold"/>
              </a:rPr>
              <a:t>udris</a:t>
            </a:r>
            <a:r>
              <a:rPr lang="et-EE" b="1" dirty="0">
                <a:latin typeface="Times-Bold"/>
              </a:rPr>
              <a:t> ´</a:t>
            </a:r>
            <a:r>
              <a:rPr lang="et-EE" b="1" dirty="0" smtClean="0">
                <a:latin typeface="Times-Bold"/>
              </a:rPr>
              <a:t>kärmas`</a:t>
            </a:r>
          </a:p>
          <a:p>
            <a:endParaRPr lang="et-EE" b="1" dirty="0" smtClean="0">
              <a:latin typeface="Times-Bold"/>
            </a:endParaRPr>
          </a:p>
          <a:p>
            <a:r>
              <a:rPr lang="et-EE" b="1" dirty="0" smtClean="0">
                <a:latin typeface="Times-Bold"/>
              </a:rPr>
              <a:t>Kasutusel vana kirjaviis, ehkki näha veel saksa mõju</a:t>
            </a:r>
            <a:r>
              <a:rPr lang="et-EE" dirty="0"/>
              <a:t>.</a:t>
            </a:r>
            <a:endParaRPr lang="et-EE" b="1" dirty="0" smtClean="0">
              <a:latin typeface="Times-Bold"/>
            </a:endParaRPr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772816"/>
            <a:ext cx="3898489" cy="247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2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Sõnaraamatud ja grammatikad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628800"/>
            <a:ext cx="64087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1730ndatel</a:t>
            </a:r>
            <a:r>
              <a:rPr lang="et-EE" dirty="0" smtClean="0"/>
              <a:t> valmis käsikirjaline </a:t>
            </a:r>
            <a:r>
              <a:rPr lang="et-EE" dirty="0" err="1" smtClean="0"/>
              <a:t>Salomo</a:t>
            </a:r>
            <a:r>
              <a:rPr lang="et-EE" dirty="0" smtClean="0"/>
              <a:t> Heinrich </a:t>
            </a:r>
          </a:p>
          <a:p>
            <a:r>
              <a:rPr lang="et-EE" dirty="0" smtClean="0"/>
              <a:t>Vestringi </a:t>
            </a:r>
            <a:r>
              <a:rPr lang="et-EE" dirty="0" smtClean="0">
                <a:solidFill>
                  <a:srgbClr val="002060"/>
                </a:solidFill>
              </a:rPr>
              <a:t>„Eesti-saksa sõnaraamat</a:t>
            </a:r>
            <a:r>
              <a:rPr lang="et-EE" dirty="0" smtClean="0"/>
              <a:t>“. </a:t>
            </a:r>
          </a:p>
          <a:p>
            <a:r>
              <a:rPr lang="et-EE" dirty="0" smtClean="0"/>
              <a:t>Autor hea eesti keele tundja, teoses üle 8000 </a:t>
            </a:r>
          </a:p>
          <a:p>
            <a:r>
              <a:rPr lang="et-EE" dirty="0" smtClean="0"/>
              <a:t>eestikeelse sõna + vanasõnad, mõistatused, </a:t>
            </a:r>
          </a:p>
          <a:p>
            <a:r>
              <a:rPr lang="et-EE" dirty="0" smtClean="0"/>
              <a:t>kõnekäänud, lauseidki.</a:t>
            </a:r>
          </a:p>
          <a:p>
            <a:endParaRPr lang="et-EE" dirty="0" smtClean="0"/>
          </a:p>
          <a:p>
            <a:r>
              <a:rPr lang="et-EE" dirty="0" smtClean="0">
                <a:solidFill>
                  <a:srgbClr val="002060"/>
                </a:solidFill>
              </a:rPr>
              <a:t>1732  </a:t>
            </a:r>
            <a:r>
              <a:rPr lang="et-EE" dirty="0" smtClean="0">
                <a:solidFill>
                  <a:srgbClr val="002060"/>
                </a:solidFill>
                <a:hlinkClick r:id="rId2"/>
              </a:rPr>
              <a:t>A. T. Helle </a:t>
            </a:r>
            <a:r>
              <a:rPr lang="et-EE" dirty="0" smtClean="0">
                <a:solidFill>
                  <a:srgbClr val="002060"/>
                </a:solidFill>
              </a:rPr>
              <a:t>põhjaeesti keele grammatika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/>
              <a:t>k</a:t>
            </a:r>
            <a:r>
              <a:rPr lang="et-EE" dirty="0" smtClean="0"/>
              <a:t>oos sõnastiku ja rohkete sõnaloenditega</a:t>
            </a:r>
          </a:p>
          <a:p>
            <a:r>
              <a:rPr lang="et-EE" dirty="0" smtClean="0"/>
              <a:t>      (kasut Vestringi sõnaraamatu materjale)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u="sng" dirty="0">
                <a:solidFill>
                  <a:srgbClr val="002060"/>
                </a:solidFill>
              </a:rPr>
              <a:t>e</a:t>
            </a:r>
            <a:r>
              <a:rPr lang="et-EE" u="sng" dirty="0" smtClean="0">
                <a:solidFill>
                  <a:srgbClr val="002060"/>
                </a:solidFill>
              </a:rPr>
              <a:t>smane keel eesti keel (</a:t>
            </a:r>
            <a:r>
              <a:rPr lang="et-EE" dirty="0" smtClean="0"/>
              <a:t>esmakordselt)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u="sng" dirty="0">
                <a:solidFill>
                  <a:srgbClr val="002060"/>
                </a:solidFill>
              </a:rPr>
              <a:t>t</a:t>
            </a:r>
            <a:r>
              <a:rPr lang="et-EE" u="sng" dirty="0" smtClean="0">
                <a:solidFill>
                  <a:srgbClr val="002060"/>
                </a:solidFill>
              </a:rPr>
              <a:t>ähestikulises järjekorras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/>
              <a:t>l</a:t>
            </a:r>
            <a:r>
              <a:rPr lang="et-EE" dirty="0" smtClean="0"/>
              <a:t>õpus: erinevaid nimetusi (kuud, nädalapäevad, pühad, taimed, puud jne),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 smtClean="0"/>
              <a:t>saksa ja vene laensõnade loend,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 smtClean="0"/>
              <a:t>vanasõnad, mõistatused,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 smtClean="0"/>
              <a:t>õpetlikud ja moraliseerivad rahvapärased dialoogid. </a:t>
            </a:r>
            <a:endParaRPr lang="et-EE" dirty="0"/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85" y="1033019"/>
            <a:ext cx="3374445" cy="2398415"/>
          </a:xfrm>
          <a:prstGeom prst="rect">
            <a:avLst/>
          </a:prstGeom>
        </p:spPr>
      </p:pic>
      <p:pic>
        <p:nvPicPr>
          <p:cNvPr id="6" name="Pil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486" y="3700474"/>
            <a:ext cx="1851945" cy="247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99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Rahvavalgustuslik </a:t>
            </a:r>
            <a:r>
              <a:rPr lang="et-EE" dirty="0" smtClean="0"/>
              <a:t>kirjasõna,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eestikeelse perioodika algus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556792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Saksa keelest </a:t>
            </a:r>
            <a:r>
              <a:rPr lang="et-EE" b="1" u="sng" dirty="0" smtClean="0">
                <a:solidFill>
                  <a:srgbClr val="002060"/>
                </a:solidFill>
              </a:rPr>
              <a:t>hakati tõlkima tundelist jutukirjandust  </a:t>
            </a:r>
            <a:r>
              <a:rPr lang="et-EE" b="1" u="sng" dirty="0" smtClean="0"/>
              <a:t>(</a:t>
            </a:r>
            <a:r>
              <a:rPr lang="et-EE" dirty="0" smtClean="0"/>
              <a:t>pietistlik kirjandus)</a:t>
            </a:r>
            <a:endParaRPr lang="et-EE" b="1" u="sng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p</a:t>
            </a:r>
            <a:r>
              <a:rPr lang="et-EE" dirty="0" smtClean="0"/>
              <a:t>arandas lugemisoskust, rõhus emotsioonidele, kus vaimulik sõnum lihtsas tundelises süžees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18. saj algul (1819) hakkas ilmuma </a:t>
            </a:r>
            <a:r>
              <a:rPr lang="et-EE" dirty="0" smtClean="0">
                <a:solidFill>
                  <a:srgbClr val="002060"/>
                </a:solidFill>
              </a:rPr>
              <a:t>eestikeelne kalender</a:t>
            </a:r>
            <a:r>
              <a:rPr lang="et-EE" dirty="0" smtClean="0"/>
              <a:t>, milles</a:t>
            </a:r>
            <a:r>
              <a:rPr lang="fi-FI" b="1" dirty="0" smtClean="0">
                <a:latin typeface="Times-Bold"/>
              </a:rPr>
              <a:t> </a:t>
            </a:r>
            <a:r>
              <a:rPr lang="fi-FI" dirty="0" smtClean="0">
                <a:latin typeface="Times-Bold"/>
              </a:rPr>
              <a:t>info</a:t>
            </a:r>
            <a:r>
              <a:rPr lang="et-EE" dirty="0" smtClean="0">
                <a:latin typeface="Times-Bold"/>
              </a:rPr>
              <a:t> </a:t>
            </a:r>
            <a:r>
              <a:rPr lang="fi-FI" dirty="0" smtClean="0">
                <a:latin typeface="Times-Bold"/>
              </a:rPr>
              <a:t>maailma </a:t>
            </a:r>
            <a:r>
              <a:rPr lang="fi-FI" dirty="0" err="1">
                <a:latin typeface="Times-Bold"/>
              </a:rPr>
              <a:t>asjade</a:t>
            </a:r>
            <a:r>
              <a:rPr lang="fi-FI" dirty="0">
                <a:latin typeface="Times-Bold"/>
              </a:rPr>
              <a:t> kohta ja </a:t>
            </a:r>
            <a:r>
              <a:rPr lang="fi-FI" dirty="0" err="1" smtClean="0">
                <a:latin typeface="Times-Bold"/>
              </a:rPr>
              <a:t>praktilisi</a:t>
            </a:r>
            <a:r>
              <a:rPr lang="et-EE" dirty="0" smtClean="0">
                <a:latin typeface="Times-Bold"/>
              </a:rPr>
              <a:t> nõuandeid </a:t>
            </a:r>
            <a:r>
              <a:rPr lang="et-EE" dirty="0">
                <a:latin typeface="Times-Bold"/>
              </a:rPr>
              <a:t>maaharimiseks ja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>
                <a:latin typeface="Times-Bold"/>
              </a:rPr>
              <a:t>majandamiseks. </a:t>
            </a:r>
            <a:endParaRPr lang="et-EE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1766-1767 ilm Põltsamaal 41 numbrit </a:t>
            </a:r>
            <a:r>
              <a:rPr lang="et-EE" dirty="0" smtClean="0">
                <a:solidFill>
                  <a:srgbClr val="002060"/>
                </a:solidFill>
              </a:rPr>
              <a:t>nädalakirja </a:t>
            </a:r>
            <a:r>
              <a:rPr lang="et-EE" dirty="0" smtClean="0">
                <a:solidFill>
                  <a:srgbClr val="002060"/>
                </a:solidFill>
                <a:hlinkClick r:id="rId2"/>
              </a:rPr>
              <a:t>„</a:t>
            </a:r>
            <a:r>
              <a:rPr lang="et-EE" dirty="0" err="1" smtClean="0">
                <a:solidFill>
                  <a:srgbClr val="002060"/>
                </a:solidFill>
                <a:hlinkClick r:id="rId2"/>
              </a:rPr>
              <a:t>Lühhike</a:t>
            </a:r>
            <a:r>
              <a:rPr lang="et-EE" dirty="0" smtClean="0">
                <a:solidFill>
                  <a:srgbClr val="002060"/>
                </a:solidFill>
                <a:hlinkClick r:id="rId2"/>
              </a:rPr>
              <a:t> </a:t>
            </a:r>
            <a:r>
              <a:rPr lang="et-EE" dirty="0" err="1" smtClean="0">
                <a:solidFill>
                  <a:srgbClr val="002060"/>
                </a:solidFill>
                <a:hlinkClick r:id="rId2"/>
              </a:rPr>
              <a:t>öppetus</a:t>
            </a:r>
            <a:r>
              <a:rPr lang="et-EE" dirty="0" smtClean="0">
                <a:solidFill>
                  <a:srgbClr val="002060"/>
                </a:solidFill>
                <a:hlinkClick r:id="rId2"/>
              </a:rPr>
              <a:t>“ </a:t>
            </a:r>
            <a:r>
              <a:rPr lang="et-EE" dirty="0" smtClean="0"/>
              <a:t>(tõlkija ja avaldaja August Wilhelm </a:t>
            </a:r>
            <a:r>
              <a:rPr lang="et-EE" dirty="0" err="1" smtClean="0"/>
              <a:t>Hupel</a:t>
            </a:r>
            <a:r>
              <a:rPr lang="et-EE" dirty="0" smtClean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dirty="0"/>
              <a:t>n</a:t>
            </a:r>
            <a:r>
              <a:rPr lang="et-EE" dirty="0" smtClean="0"/>
              <a:t>õuanded nii inimeste kui loomade ravimiseks, tervishoiuks, ravimteede kasutamisest, hügieenist jne,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dirty="0"/>
              <a:t>h</a:t>
            </a:r>
            <a:r>
              <a:rPr lang="et-EE" dirty="0" smtClean="0"/>
              <a:t>ulgaliselt rahvapärast sõnavara haiguste, taimenimede jne kohta (</a:t>
            </a:r>
            <a:r>
              <a:rPr lang="et-EE" i="1" dirty="0" err="1" smtClean="0"/>
              <a:t>süggelissed</a:t>
            </a:r>
            <a:r>
              <a:rPr lang="et-EE" i="1" dirty="0" smtClean="0"/>
              <a:t>, </a:t>
            </a:r>
            <a:r>
              <a:rPr lang="et-EE" i="1" dirty="0" err="1" smtClean="0"/>
              <a:t>rouged</a:t>
            </a:r>
            <a:r>
              <a:rPr lang="et-EE" i="1" dirty="0" smtClean="0"/>
              <a:t>, </a:t>
            </a:r>
            <a:r>
              <a:rPr lang="et-EE" i="1" dirty="0" err="1"/>
              <a:t>w</a:t>
            </a:r>
            <a:r>
              <a:rPr lang="et-EE" i="1" dirty="0" err="1" smtClean="0"/>
              <a:t>arsa</a:t>
            </a:r>
            <a:r>
              <a:rPr lang="et-EE" i="1" dirty="0" smtClean="0"/>
              <a:t> kabjad, </a:t>
            </a:r>
            <a:r>
              <a:rPr lang="et-EE" i="1" dirty="0" err="1" smtClean="0"/>
              <a:t>tomikas</a:t>
            </a:r>
            <a:r>
              <a:rPr lang="et-EE" i="1" dirty="0" smtClean="0"/>
              <a:t> </a:t>
            </a:r>
            <a:r>
              <a:rPr lang="et-EE" dirty="0" smtClean="0"/>
              <a:t>`toomingas`).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295" y="5085184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1780</a:t>
            </a:r>
            <a:r>
              <a:rPr lang="et-EE" dirty="0" smtClean="0"/>
              <a:t> (täiend </a:t>
            </a:r>
            <a:r>
              <a:rPr lang="et-EE" dirty="0" err="1" smtClean="0"/>
              <a:t>trk</a:t>
            </a:r>
            <a:r>
              <a:rPr lang="et-EE" dirty="0" smtClean="0"/>
              <a:t> 1818) </a:t>
            </a:r>
            <a:r>
              <a:rPr lang="et-EE" b="1" dirty="0" smtClean="0">
                <a:solidFill>
                  <a:srgbClr val="002060"/>
                </a:solidFill>
              </a:rPr>
              <a:t>„Eesti keele õpetus mõlema peamurde jaoks“ </a:t>
            </a:r>
            <a:r>
              <a:rPr lang="et-EE" dirty="0" smtClean="0"/>
              <a:t>(A. W. </a:t>
            </a:r>
            <a:r>
              <a:rPr lang="et-EE" dirty="0" err="1" smtClean="0"/>
              <a:t>Hupel</a:t>
            </a:r>
            <a:r>
              <a:rPr lang="et-EE" dirty="0" smtClean="0"/>
              <a:t>) nii põhja- (lähtub A. </a:t>
            </a:r>
            <a:r>
              <a:rPr lang="et-EE" dirty="0" err="1" smtClean="0"/>
              <a:t>Thor</a:t>
            </a:r>
            <a:r>
              <a:rPr lang="et-EE" dirty="0" smtClean="0"/>
              <a:t> Hellest ja Vestringist) kui lõunaeesti keele ( Otepää pastori J. Chr. </a:t>
            </a:r>
            <a:r>
              <a:rPr lang="et-EE" dirty="0" err="1" smtClean="0"/>
              <a:t>Claire</a:t>
            </a:r>
            <a:r>
              <a:rPr lang="et-EE" dirty="0" smtClean="0"/>
              <a:t> käsikirjalisest lõunaeesti keele grammatikast) grammatika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/>
              <a:t>e</a:t>
            </a:r>
            <a:r>
              <a:rPr lang="et-EE" dirty="0" smtClean="0"/>
              <a:t>smane murdejaotus,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 smtClean="0"/>
              <a:t> eesti ja soome keele seose väljatoomine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 smtClean="0"/>
              <a:t>19. saj lõpuni suurim eesti keele sõnavara kogu.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2943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Ilukirjanduse algus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268760"/>
            <a:ext cx="87129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Jutukirjanikud (Friedrich Gustav Arvelius, Friedrich Wilhelm </a:t>
            </a:r>
            <a:r>
              <a:rPr lang="et-EE" dirty="0" err="1" smtClean="0"/>
              <a:t>von</a:t>
            </a:r>
            <a:r>
              <a:rPr lang="et-EE" dirty="0" smtClean="0"/>
              <a:t> </a:t>
            </a:r>
            <a:r>
              <a:rPr lang="et-EE" dirty="0" err="1" smtClean="0"/>
              <a:t>Willmann</a:t>
            </a:r>
            <a:r>
              <a:rPr lang="et-EE" dirty="0" smtClean="0"/>
              <a:t>, Otto </a:t>
            </a:r>
            <a:r>
              <a:rPr lang="et-EE" dirty="0" err="1" smtClean="0"/>
              <a:t>Reinhold</a:t>
            </a:r>
            <a:r>
              <a:rPr lang="et-EE" dirty="0" smtClean="0"/>
              <a:t> </a:t>
            </a:r>
            <a:r>
              <a:rPr lang="et-EE" dirty="0" err="1" smtClean="0"/>
              <a:t>von</a:t>
            </a:r>
            <a:r>
              <a:rPr lang="et-EE" dirty="0" smtClean="0"/>
              <a:t> </a:t>
            </a:r>
            <a:r>
              <a:rPr lang="et-EE" dirty="0" err="1" smtClean="0"/>
              <a:t>Holz</a:t>
            </a:r>
            <a:r>
              <a:rPr lang="et-EE" dirty="0" smtClean="0"/>
              <a:t>, Johann Wilhelm </a:t>
            </a:r>
            <a:r>
              <a:rPr lang="et-EE" dirty="0" err="1" smtClean="0"/>
              <a:t>Ludwig</a:t>
            </a:r>
            <a:r>
              <a:rPr lang="et-EE" dirty="0" smtClean="0"/>
              <a:t> </a:t>
            </a:r>
            <a:r>
              <a:rPr lang="et-EE" dirty="0" err="1" smtClean="0"/>
              <a:t>vo</a:t>
            </a:r>
            <a:r>
              <a:rPr lang="et-EE" dirty="0" smtClean="0"/>
              <a:t> </a:t>
            </a:r>
            <a:r>
              <a:rPr lang="et-EE" dirty="0" err="1" smtClean="0"/>
              <a:t>Luce</a:t>
            </a:r>
            <a:r>
              <a:rPr lang="et-EE" dirty="0" smtClean="0"/>
              <a:t>)  </a:t>
            </a:r>
            <a:r>
              <a:rPr lang="et-EE" u="sng" dirty="0" smtClean="0">
                <a:solidFill>
                  <a:srgbClr val="002060"/>
                </a:solidFill>
              </a:rPr>
              <a:t>jätkasid 18. sajandi algul välja kujunenud raamatukeele kasutamist</a:t>
            </a:r>
            <a:r>
              <a:rPr lang="et-EE" dirty="0" smtClean="0"/>
              <a:t>,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sai alguse ilukirjanduse keel.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Õpetliku sisuga </a:t>
            </a:r>
            <a:r>
              <a:rPr lang="et-EE" dirty="0" smtClean="0">
                <a:solidFill>
                  <a:srgbClr val="002060"/>
                </a:solidFill>
              </a:rPr>
              <a:t>tõlkemugandus</a:t>
            </a:r>
            <a:r>
              <a:rPr lang="et-EE" dirty="0" smtClean="0"/>
              <a:t>likud teosed said kalendri kõrval eestlasele oluliseks  lugemisvaraks,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>
                <a:solidFill>
                  <a:srgbClr val="002060"/>
                </a:solidFill>
              </a:rPr>
              <a:t>p</a:t>
            </a:r>
            <a:r>
              <a:rPr lang="et-EE" dirty="0" smtClean="0">
                <a:solidFill>
                  <a:srgbClr val="002060"/>
                </a:solidFill>
              </a:rPr>
              <a:t>oolilmalik jutukirjandus </a:t>
            </a:r>
            <a:r>
              <a:rPr lang="et-EE" dirty="0" smtClean="0"/>
              <a:t>tekkis 1730-1740 – meeleparanduslik vaim, vagatsev ja noomiv hoiak (</a:t>
            </a:r>
            <a:r>
              <a:rPr lang="et-EE" dirty="0" err="1" smtClean="0">
                <a:hlinkClick r:id="rId2"/>
              </a:rPr>
              <a:t>Vierorth</a:t>
            </a:r>
            <a:r>
              <a:rPr lang="et-EE" dirty="0" smtClean="0">
                <a:hlinkClick r:id="rId2"/>
              </a:rPr>
              <a:t> „</a:t>
            </a:r>
            <a:r>
              <a:rPr lang="et-EE" dirty="0" err="1" smtClean="0">
                <a:hlinkClick r:id="rId2"/>
              </a:rPr>
              <a:t>Wiis</a:t>
            </a:r>
            <a:r>
              <a:rPr lang="et-EE" dirty="0" smtClean="0">
                <a:hlinkClick r:id="rId2"/>
              </a:rPr>
              <a:t>  head </a:t>
            </a:r>
            <a:r>
              <a:rPr lang="et-EE" dirty="0" err="1" smtClean="0">
                <a:hlinkClick r:id="rId2"/>
              </a:rPr>
              <a:t>jotto…</a:t>
            </a:r>
            <a:r>
              <a:rPr lang="et-EE" dirty="0" smtClean="0">
                <a:hlinkClick r:id="rId2"/>
              </a:rPr>
              <a:t>“ </a:t>
            </a:r>
            <a:r>
              <a:rPr lang="et-EE" dirty="0" smtClean="0"/>
              <a:t>1740)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18. saj lõpus aga juba mahukad õpetliku sisuga teosed,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t-EE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 </a:t>
            </a:r>
            <a:r>
              <a:rPr lang="et-EE" dirty="0" err="1" smtClean="0">
                <a:solidFill>
                  <a:srgbClr val="002060"/>
                </a:solidFill>
              </a:rPr>
              <a:t>Willmanni</a:t>
            </a:r>
            <a:r>
              <a:rPr lang="et-EE" dirty="0" smtClean="0"/>
              <a:t> tõlkemugandus </a:t>
            </a:r>
            <a:r>
              <a:rPr lang="et-EE" dirty="0" smtClean="0">
                <a:solidFill>
                  <a:srgbClr val="002060"/>
                </a:solidFill>
                <a:hlinkClick r:id="rId3"/>
              </a:rPr>
              <a:t>„</a:t>
            </a:r>
            <a:r>
              <a:rPr lang="et-EE" dirty="0" err="1" smtClean="0">
                <a:solidFill>
                  <a:srgbClr val="002060"/>
                </a:solidFill>
                <a:hlinkClick r:id="rId3"/>
              </a:rPr>
              <a:t>Juttud</a:t>
            </a:r>
            <a:r>
              <a:rPr lang="et-EE" dirty="0" smtClean="0">
                <a:solidFill>
                  <a:srgbClr val="002060"/>
                </a:solidFill>
                <a:hlinkClick r:id="rId3"/>
              </a:rPr>
              <a:t> ja </a:t>
            </a:r>
            <a:r>
              <a:rPr lang="et-EE" dirty="0" err="1" smtClean="0">
                <a:solidFill>
                  <a:srgbClr val="002060"/>
                </a:solidFill>
                <a:hlinkClick r:id="rId3"/>
              </a:rPr>
              <a:t>treggud</a:t>
            </a:r>
            <a:r>
              <a:rPr lang="et-EE" dirty="0" smtClean="0">
                <a:solidFill>
                  <a:srgbClr val="002060"/>
                </a:solidFill>
                <a:hlinkClick r:id="rId3"/>
              </a:rPr>
              <a:t>“ </a:t>
            </a:r>
            <a:r>
              <a:rPr lang="et-EE" dirty="0" smtClean="0"/>
              <a:t>(sh </a:t>
            </a:r>
            <a:r>
              <a:rPr lang="et-EE" dirty="0" smtClean="0">
                <a:solidFill>
                  <a:srgbClr val="002060"/>
                </a:solidFill>
              </a:rPr>
              <a:t>rahvusvaheliselt tuntud valmid </a:t>
            </a:r>
            <a:r>
              <a:rPr lang="et-EE" dirty="0" smtClean="0"/>
              <a:t>ja õpetlikud mõistujutud, mis osaliselt rahva </a:t>
            </a:r>
            <a:r>
              <a:rPr lang="et-EE" dirty="0" smtClean="0">
                <a:solidFill>
                  <a:srgbClr val="002060"/>
                </a:solidFill>
              </a:rPr>
              <a:t>suulisse jutuvarasse </a:t>
            </a:r>
            <a:r>
              <a:rPr lang="et-EE" dirty="0" smtClean="0"/>
              <a:t>läksid).</a:t>
            </a:r>
            <a:endParaRPr lang="et-EE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Keelekasutus võõrapärane ja varieeruv (mugandus lätikeelse eeskujul, kodune Saaremaa Karja murrak)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t-EE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>
                <a:solidFill>
                  <a:srgbClr val="002060"/>
                </a:solidFill>
                <a:hlinkClick r:id="rId4"/>
              </a:rPr>
              <a:t>Arvelius „Üks Kaunis </a:t>
            </a:r>
            <a:r>
              <a:rPr lang="et-EE" dirty="0" err="1" smtClean="0">
                <a:solidFill>
                  <a:srgbClr val="002060"/>
                </a:solidFill>
                <a:hlinkClick r:id="rId4"/>
              </a:rPr>
              <a:t>Jutto-</a:t>
            </a:r>
            <a:r>
              <a:rPr lang="et-EE" dirty="0" smtClean="0">
                <a:solidFill>
                  <a:srgbClr val="002060"/>
                </a:solidFill>
                <a:hlinkClick r:id="rId4"/>
              </a:rPr>
              <a:t> ja </a:t>
            </a:r>
            <a:r>
              <a:rPr lang="et-EE" dirty="0" err="1" smtClean="0">
                <a:solidFill>
                  <a:srgbClr val="002060"/>
                </a:solidFill>
                <a:hlinkClick r:id="rId4"/>
              </a:rPr>
              <a:t>Öppetusse-</a:t>
            </a:r>
            <a:r>
              <a:rPr lang="et-EE" dirty="0" smtClean="0">
                <a:solidFill>
                  <a:srgbClr val="002060"/>
                </a:solidFill>
                <a:hlinkClick r:id="rId4"/>
              </a:rPr>
              <a:t> </a:t>
            </a:r>
            <a:r>
              <a:rPr lang="et-EE" dirty="0" err="1" smtClean="0">
                <a:solidFill>
                  <a:srgbClr val="002060"/>
                </a:solidFill>
                <a:hlinkClick r:id="rId4"/>
              </a:rPr>
              <a:t>ramat</a:t>
            </a:r>
            <a:r>
              <a:rPr lang="et-EE" dirty="0" smtClean="0">
                <a:solidFill>
                  <a:srgbClr val="002060"/>
                </a:solidFill>
                <a:hlinkClick r:id="rId4"/>
              </a:rPr>
              <a:t>“, </a:t>
            </a:r>
            <a:r>
              <a:rPr lang="et-EE" dirty="0" smtClean="0"/>
              <a:t>mõni algupärane lugu ka sees,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/>
              <a:t>õ</a:t>
            </a:r>
            <a:r>
              <a:rPr lang="et-EE" dirty="0" smtClean="0"/>
              <a:t>petav-manitsev (maaharimine, karjakasvatus, õppimise kasulikkus).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err="1" smtClean="0">
                <a:solidFill>
                  <a:srgbClr val="002060"/>
                </a:solidFill>
              </a:rPr>
              <a:t>Vo</a:t>
            </a:r>
            <a:r>
              <a:rPr lang="et-EE" dirty="0" smtClean="0">
                <a:solidFill>
                  <a:srgbClr val="002060"/>
                </a:solidFill>
              </a:rPr>
              <a:t> </a:t>
            </a:r>
            <a:r>
              <a:rPr lang="et-EE" dirty="0" err="1" smtClean="0">
                <a:solidFill>
                  <a:srgbClr val="002060"/>
                </a:solidFill>
              </a:rPr>
              <a:t>Luce</a:t>
            </a:r>
            <a:r>
              <a:rPr lang="et-EE" dirty="0" smtClean="0">
                <a:solidFill>
                  <a:srgbClr val="002060"/>
                </a:solidFill>
              </a:rPr>
              <a:t> „</a:t>
            </a:r>
            <a:r>
              <a:rPr lang="et-EE" dirty="0" err="1" smtClean="0">
                <a:solidFill>
                  <a:srgbClr val="002060"/>
                </a:solidFill>
              </a:rPr>
              <a:t>Juhhataja</a:t>
            </a:r>
            <a:r>
              <a:rPr lang="et-EE" dirty="0" smtClean="0">
                <a:solidFill>
                  <a:srgbClr val="002060"/>
                </a:solidFill>
              </a:rPr>
              <a:t> Piibli </a:t>
            </a:r>
            <a:r>
              <a:rPr lang="et-EE" dirty="0" err="1" smtClean="0">
                <a:solidFill>
                  <a:srgbClr val="002060"/>
                </a:solidFill>
              </a:rPr>
              <a:t>ramato</a:t>
            </a:r>
            <a:r>
              <a:rPr lang="et-EE" dirty="0" smtClean="0">
                <a:solidFill>
                  <a:srgbClr val="002060"/>
                </a:solidFill>
              </a:rPr>
              <a:t> sisse</a:t>
            </a:r>
            <a:r>
              <a:rPr lang="et-EE" dirty="0" smtClean="0"/>
              <a:t>“ (1788), </a:t>
            </a:r>
            <a:r>
              <a:rPr lang="et-EE" dirty="0" smtClean="0">
                <a:solidFill>
                  <a:srgbClr val="002060"/>
                </a:solidFill>
              </a:rPr>
              <a:t>„</a:t>
            </a:r>
            <a:r>
              <a:rPr lang="et-EE" dirty="0" err="1" smtClean="0">
                <a:solidFill>
                  <a:srgbClr val="002060"/>
                </a:solidFill>
              </a:rPr>
              <a:t>Sarema</a:t>
            </a:r>
            <a:r>
              <a:rPr lang="et-EE" dirty="0" smtClean="0">
                <a:solidFill>
                  <a:srgbClr val="002060"/>
                </a:solidFill>
              </a:rPr>
              <a:t> </a:t>
            </a:r>
            <a:r>
              <a:rPr lang="et-EE" dirty="0" err="1" smtClean="0">
                <a:solidFill>
                  <a:srgbClr val="002060"/>
                </a:solidFill>
              </a:rPr>
              <a:t>Jutto</a:t>
            </a:r>
            <a:r>
              <a:rPr lang="et-EE" dirty="0" smtClean="0">
                <a:solidFill>
                  <a:srgbClr val="002060"/>
                </a:solidFill>
              </a:rPr>
              <a:t> </a:t>
            </a:r>
            <a:r>
              <a:rPr lang="et-EE" dirty="0" err="1" smtClean="0">
                <a:solidFill>
                  <a:srgbClr val="002060"/>
                </a:solidFill>
              </a:rPr>
              <a:t>ramat</a:t>
            </a:r>
            <a:r>
              <a:rPr lang="et-EE" dirty="0" smtClean="0">
                <a:solidFill>
                  <a:srgbClr val="002060"/>
                </a:solidFill>
              </a:rPr>
              <a:t>“</a:t>
            </a:r>
            <a:r>
              <a:rPr lang="et-EE" dirty="0" smtClean="0"/>
              <a:t> (1807) – 43 algupärast juttu, tähelepanekud Saaremaa eluolu kohta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2945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18. </a:t>
            </a:r>
            <a:r>
              <a:rPr lang="et-EE" dirty="0"/>
              <a:t>s</a:t>
            </a:r>
            <a:r>
              <a:rPr lang="et-EE" dirty="0" smtClean="0"/>
              <a:t>ajandi kirjakeel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651599" y="4389053"/>
            <a:ext cx="78011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dirty="0" smtClean="0"/>
              <a:t>Valdav </a:t>
            </a:r>
            <a:r>
              <a:rPr lang="et-EE" dirty="0" err="1" smtClean="0">
                <a:solidFill>
                  <a:srgbClr val="7030A0"/>
                </a:solidFill>
              </a:rPr>
              <a:t>Forseliuse</a:t>
            </a:r>
            <a:r>
              <a:rPr lang="et-EE" dirty="0" smtClean="0">
                <a:solidFill>
                  <a:srgbClr val="7030A0"/>
                </a:solidFill>
              </a:rPr>
              <a:t> ja </a:t>
            </a:r>
            <a:r>
              <a:rPr lang="et-EE" dirty="0" err="1" smtClean="0">
                <a:solidFill>
                  <a:srgbClr val="7030A0"/>
                </a:solidFill>
              </a:rPr>
              <a:t>Hornungi</a:t>
            </a:r>
            <a:r>
              <a:rPr lang="et-EE" dirty="0" smtClean="0">
                <a:solidFill>
                  <a:srgbClr val="7030A0"/>
                </a:solidFill>
              </a:rPr>
              <a:t> nn vana kirjaviis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dirty="0" smtClean="0">
                <a:solidFill>
                  <a:srgbClr val="0070C0"/>
                </a:solidFill>
              </a:rPr>
              <a:t>1739</a:t>
            </a:r>
            <a:r>
              <a:rPr lang="et-EE" dirty="0" smtClean="0"/>
              <a:t> piibli ilmumine </a:t>
            </a:r>
            <a:r>
              <a:rPr lang="et-EE" dirty="0" smtClean="0">
                <a:solidFill>
                  <a:srgbClr val="0070C0"/>
                </a:solidFill>
              </a:rPr>
              <a:t>ühtlustas kirjakeele</a:t>
            </a:r>
            <a:r>
              <a:rPr lang="et-EE" dirty="0" smtClean="0"/>
              <a:t>, mis eeskujuks kuni 19. sajandi esimese pooleni,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dirty="0"/>
              <a:t>t</a:t>
            </a:r>
            <a:r>
              <a:rPr lang="et-EE" dirty="0" smtClean="0"/>
              <a:t>ekkis kõrgstiilne ja lauseehituslike võõrmõjudega raamatukeel,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dirty="0"/>
              <a:t>h</a:t>
            </a:r>
            <a:r>
              <a:rPr lang="et-EE" dirty="0" smtClean="0"/>
              <a:t>akkas ilmuma poolilmalik jutukirjandus,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dirty="0" smtClean="0"/>
              <a:t>18. saj teisel poolel hakkas lõunaeesti kirjakeel taanduma,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u="sng" dirty="0">
                <a:solidFill>
                  <a:srgbClr val="0070C0"/>
                </a:solidFill>
              </a:rPr>
              <a:t>p</a:t>
            </a:r>
            <a:r>
              <a:rPr lang="et-EE" u="sng" dirty="0" smtClean="0">
                <a:solidFill>
                  <a:srgbClr val="0070C0"/>
                </a:solidFill>
              </a:rPr>
              <a:t>õhjaeesti keel muutus laiemalt kasutatavaks ka Lõuna-Eesti murdealadel.</a:t>
            </a:r>
            <a:endParaRPr lang="et-EE" u="sng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484784"/>
            <a:ext cx="7344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Tartu murdel põhinev </a:t>
            </a:r>
            <a:r>
              <a:rPr lang="et-EE" dirty="0" smtClean="0">
                <a:solidFill>
                  <a:srgbClr val="0070C0"/>
                </a:solidFill>
              </a:rPr>
              <a:t>lõunaeesti kirjakeel </a:t>
            </a:r>
            <a:r>
              <a:rPr lang="et-EE" dirty="0" smtClean="0"/>
              <a:t>hakkas pärast täispiibli ilmumist </a:t>
            </a:r>
            <a:r>
              <a:rPr lang="et-EE" dirty="0" smtClean="0">
                <a:solidFill>
                  <a:srgbClr val="0070C0"/>
                </a:solidFill>
              </a:rPr>
              <a:t>taanduma,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p</a:t>
            </a:r>
            <a:r>
              <a:rPr lang="et-EE" dirty="0" smtClean="0"/>
              <a:t>ietistlikku kirjandust (vagadusele ja headele kommetele innustav) ilmus lõunaeestikeelsena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 err="1" smtClean="0"/>
              <a:t>Jihann</a:t>
            </a:r>
            <a:r>
              <a:rPr lang="et-EE" dirty="0" smtClean="0"/>
              <a:t> Christian </a:t>
            </a:r>
            <a:r>
              <a:rPr lang="et-EE" dirty="0" err="1" smtClean="0"/>
              <a:t>Quandti</a:t>
            </a:r>
            <a:r>
              <a:rPr lang="et-EE" dirty="0" smtClean="0"/>
              <a:t> 1737.a ilm vagade juttude kogumik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t-EE" dirty="0"/>
              <a:t>e</a:t>
            </a:r>
            <a:r>
              <a:rPr lang="et-EE" dirty="0" smtClean="0"/>
              <a:t>estlasest Mangu Hansult pietistlike tekstide tõlge + vaimulikud laulud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Ilmus usu- ja ilukirjandust, perioodikat, tarbekirjandust:</a:t>
            </a:r>
          </a:p>
          <a:p>
            <a:pPr lvl="1"/>
            <a:r>
              <a:rPr lang="et-EE" dirty="0" smtClean="0"/>
              <a:t>	18. saj lõpus alustas Tarto-Ma </a:t>
            </a:r>
            <a:r>
              <a:rPr lang="et-EE" dirty="0" err="1" smtClean="0"/>
              <a:t>Rahwa</a:t>
            </a:r>
            <a:r>
              <a:rPr lang="et-EE" dirty="0" smtClean="0"/>
              <a:t> Kalender, Tarto maa 	</a:t>
            </a:r>
            <a:r>
              <a:rPr lang="et-EE" dirty="0" err="1" smtClean="0"/>
              <a:t>rahwa</a:t>
            </a:r>
            <a:r>
              <a:rPr lang="et-EE" dirty="0" smtClean="0"/>
              <a:t> </a:t>
            </a:r>
            <a:r>
              <a:rPr lang="et-EE" dirty="0" err="1" smtClean="0"/>
              <a:t>Näddali-leht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6618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1033</Words>
  <Application>Microsoft Office PowerPoint</Application>
  <PresentationFormat>Ekraaniseanss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0" baseType="lpstr">
      <vt:lpstr>Default Design</vt:lpstr>
      <vt:lpstr>EESTI KIRJAKEEL 17.-18.sajandil. Vana kirjaviis </vt:lpstr>
      <vt:lpstr>17. sajandi lõpp</vt:lpstr>
      <vt:lpstr>Vana kirjaviis</vt:lpstr>
      <vt:lpstr>Misjonilingvistika</vt:lpstr>
      <vt:lpstr>Piibli tõlkimine</vt:lpstr>
      <vt:lpstr>Sõnaraamatud ja grammatikad</vt:lpstr>
      <vt:lpstr>Rahvavalgustuslik kirjasõna, eestikeelse perioodika algus</vt:lpstr>
      <vt:lpstr>Ilukirjanduse algus</vt:lpstr>
      <vt:lpstr>18. sajandi kirjakeel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EESTI KIRJAKEEL 17.-18.sajandil. Vana kirjaviis</dc:title>
  <dc:creator>Kasutaja</dc:creator>
  <cp:lastModifiedBy>Kasutaja</cp:lastModifiedBy>
  <cp:revision>30</cp:revision>
  <dcterms:created xsi:type="dcterms:W3CDTF">2013-10-14T13:46:49Z</dcterms:created>
  <dcterms:modified xsi:type="dcterms:W3CDTF">2013-10-28T17:24:46Z</dcterms:modified>
</cp:coreProperties>
</file>