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8" r:id="rId10"/>
    <p:sldId id="266" r:id="rId11"/>
    <p:sldId id="267" r:id="rId1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89479-87E9-4B51-B9E9-727025DAAE03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9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14664-F7D7-4E64-B009-0B5A3AC3C1AE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76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56A37-1BB1-44FE-BEEA-7863519D8120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41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Pealkiri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abeli kohatäid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E346982-F852-4A5B-8D63-5A21CC64CBE4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26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214CD-E8F4-4AFC-B68B-667C2E24260D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75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F0B73-AD35-416D-86B8-F407E89080D0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3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8D658-56ED-47D6-B8D6-A2409BA1C90F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2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83F17-CDC5-45AB-BF26-4F50C244B123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0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739CD-3C5C-4BD4-8048-D7714413B3AD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6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7496C-921B-445F-A2D1-50A548F26DC8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522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89BC6-A02D-4F8E-9B7B-5728BF2EE5FC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20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EA53C-F382-492B-84E8-98F7CA62D9D9}" type="slidenum">
              <a:rPr lang="et-EE">
                <a:solidFill>
                  <a:srgbClr val="000000"/>
                </a:solidFill>
              </a:rPr>
              <a:pPr/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4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1E12C9-90E5-499F-AE7F-C876179AD40A}" type="slidenum">
              <a:rPr lang="et-E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93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ksike.ee/documents/main/referaadid/keelepuu.htm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247" y="590823"/>
            <a:ext cx="7772400" cy="1470025"/>
          </a:xfrm>
        </p:spPr>
        <p:txBody>
          <a:bodyPr/>
          <a:lstStyle/>
          <a:p>
            <a:r>
              <a:rPr lang="et-EE" sz="4800" dirty="0" smtClean="0"/>
              <a:t>I osa. KEEL ja KEELED</a:t>
            </a:r>
            <a:br>
              <a:rPr lang="et-EE" sz="4800" dirty="0" smtClean="0"/>
            </a:br>
            <a:endParaRPr lang="et-EE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5805488"/>
            <a:ext cx="7239000" cy="8636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t-EE" sz="1700" dirty="0"/>
              <a:t>Mare </a:t>
            </a:r>
            <a:r>
              <a:rPr lang="et-EE" sz="1700" dirty="0" err="1"/>
              <a:t>Hallop</a:t>
            </a:r>
            <a:endParaRPr lang="et-EE" sz="1700" dirty="0"/>
          </a:p>
          <a:p>
            <a:pPr algn="r">
              <a:lnSpc>
                <a:spcPct val="90000"/>
              </a:lnSpc>
            </a:pPr>
            <a:r>
              <a:rPr lang="et-EE" sz="1700" dirty="0" err="1"/>
              <a:t>KiNG</a:t>
            </a:r>
            <a:endParaRPr lang="et-EE" sz="1700" dirty="0"/>
          </a:p>
          <a:p>
            <a:pPr>
              <a:lnSpc>
                <a:spcPct val="90000"/>
              </a:lnSpc>
            </a:pPr>
            <a:r>
              <a:rPr lang="et-EE" sz="1700" dirty="0"/>
              <a:t>30.10.2012</a:t>
            </a:r>
          </a:p>
          <a:p>
            <a:pPr algn="r">
              <a:lnSpc>
                <a:spcPct val="90000"/>
              </a:lnSpc>
            </a:pPr>
            <a:endParaRPr lang="et-EE" sz="17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03150" y="2570230"/>
            <a:ext cx="597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t-EE" dirty="0">
                <a:solidFill>
                  <a:srgbClr val="000000"/>
                </a:solidFill>
                <a:latin typeface="Verdana" pitchFamily="34" charset="0"/>
              </a:rPr>
              <a:t>“Keel ja ühiskond” X klassile </a:t>
            </a:r>
            <a:r>
              <a:rPr lang="et-EE" dirty="0" smtClean="0">
                <a:solidFill>
                  <a:srgbClr val="000000"/>
                </a:solidFill>
                <a:latin typeface="Verdana" pitchFamily="34" charset="0"/>
              </a:rPr>
              <a:t>3. </a:t>
            </a:r>
            <a:r>
              <a:rPr lang="et-EE" dirty="0">
                <a:solidFill>
                  <a:srgbClr val="000000"/>
                </a:solidFill>
                <a:latin typeface="Verdana" pitchFamily="34" charset="0"/>
              </a:rPr>
              <a:t>ptk</a:t>
            </a:r>
          </a:p>
        </p:txBody>
      </p:sp>
      <p:pic>
        <p:nvPicPr>
          <p:cNvPr id="3077" name="Picture 5" descr="Keel_ja_yhiskond_6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2428875" cy="36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1188" y="6133193"/>
            <a:ext cx="1512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t-EE" sz="1400" dirty="0">
                <a:solidFill>
                  <a:srgbClr val="000000"/>
                </a:solidFill>
              </a:rPr>
              <a:t>9</a:t>
            </a:r>
            <a:r>
              <a:rPr lang="et-EE" sz="1400" dirty="0" smtClean="0">
                <a:solidFill>
                  <a:srgbClr val="000000"/>
                </a:solidFill>
              </a:rPr>
              <a:t>.09.2013</a:t>
            </a:r>
            <a:endParaRPr lang="et-EE" sz="14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170080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800" b="1" dirty="0" smtClean="0">
                <a:solidFill>
                  <a:srgbClr val="000000"/>
                </a:solidFill>
              </a:rPr>
              <a:t>KEELTE TEKE JA INIMESTE RÄNDED</a:t>
            </a:r>
            <a:endParaRPr lang="et-EE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2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Läänemere-äärsete piirkondade asustamine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00808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Arheoloogilised ja geneetilised andmed viitavad:</a:t>
            </a:r>
          </a:p>
          <a:p>
            <a:r>
              <a:rPr lang="et-EE" dirty="0" smtClean="0"/>
              <a:t>Rahvaid saabunud nii Lääne- ja Kesk-Euroopast kui lõunast ja idast.</a:t>
            </a:r>
          </a:p>
          <a:p>
            <a:endParaRPr lang="et-EE" dirty="0"/>
          </a:p>
          <a:p>
            <a:r>
              <a:rPr lang="et-EE" dirty="0" smtClean="0"/>
              <a:t>Tõenäoliselt saabus </a:t>
            </a:r>
            <a:r>
              <a:rPr lang="et-EE" dirty="0" smtClean="0">
                <a:solidFill>
                  <a:srgbClr val="002060"/>
                </a:solidFill>
              </a:rPr>
              <a:t>Eestisse nii Ibeeria kui Ukraina </a:t>
            </a:r>
            <a:r>
              <a:rPr lang="et-EE" dirty="0" err="1" smtClean="0">
                <a:solidFill>
                  <a:srgbClr val="002060"/>
                </a:solidFill>
              </a:rPr>
              <a:t>refuugiumist</a:t>
            </a:r>
            <a:endParaRPr lang="et-EE" dirty="0" smtClean="0">
              <a:solidFill>
                <a:srgbClr val="002060"/>
              </a:solidFill>
            </a:endParaRPr>
          </a:p>
          <a:p>
            <a:endParaRPr lang="et-EE" dirty="0"/>
          </a:p>
          <a:p>
            <a:r>
              <a:rPr lang="et-EE" dirty="0" smtClean="0"/>
              <a:t>Geneetilist materjali ka </a:t>
            </a:r>
            <a:r>
              <a:rPr lang="et-EE" dirty="0" smtClean="0">
                <a:solidFill>
                  <a:srgbClr val="002060"/>
                </a:solidFill>
              </a:rPr>
              <a:t>Siberist:</a:t>
            </a:r>
            <a:r>
              <a:rPr lang="et-EE" dirty="0" smtClean="0"/>
              <a:t> Põhja-Jäämere ja tundra ja metsapiirkondade </a:t>
            </a:r>
            <a:r>
              <a:rPr lang="et-EE" dirty="0" smtClean="0">
                <a:solidFill>
                  <a:srgbClr val="002060"/>
                </a:solidFill>
              </a:rPr>
              <a:t>kütisalgad</a:t>
            </a:r>
            <a:r>
              <a:rPr lang="et-EE" dirty="0" smtClean="0"/>
              <a:t> jäid  kohalike naiste juurde paikseks.</a:t>
            </a:r>
          </a:p>
          <a:p>
            <a:r>
              <a:rPr lang="et-EE" dirty="0" smtClean="0"/>
              <a:t>Olid head kalastus- ja küttimisalad. Põllumajandus muutus peamiseks elatusallikaks.</a:t>
            </a:r>
          </a:p>
          <a:p>
            <a:endParaRPr lang="et-EE" dirty="0" smtClean="0"/>
          </a:p>
          <a:p>
            <a:r>
              <a:rPr lang="et-EE" dirty="0" smtClean="0"/>
              <a:t>Siberi </a:t>
            </a:r>
            <a:r>
              <a:rPr lang="et-EE" dirty="0" smtClean="0"/>
              <a:t>kütigeen  Euroopa pool väga harva (Poolas, edasi mitte).</a:t>
            </a:r>
          </a:p>
          <a:p>
            <a:r>
              <a:rPr lang="et-EE" dirty="0" smtClean="0"/>
              <a:t>Läänemere kirdepiirkonnas vene mõjud</a:t>
            </a:r>
          </a:p>
          <a:p>
            <a:r>
              <a:rPr lang="et-EE" dirty="0" smtClean="0"/>
              <a:t>Keskajal </a:t>
            </a:r>
            <a:r>
              <a:rPr lang="et-EE" dirty="0"/>
              <a:t>s</a:t>
            </a:r>
            <a:r>
              <a:rPr lang="et-EE" dirty="0" smtClean="0"/>
              <a:t>aksa mõjud, hiljem rootsi, vene. Poliitilised muutused tegid Balti rahvaste  geenivara kirjuks.</a:t>
            </a:r>
          </a:p>
          <a:p>
            <a:r>
              <a:rPr lang="et-EE" dirty="0" smtClean="0"/>
              <a:t> 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2098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Geenid ja keel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412776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Geneetiliselt eurooplaste kujunemislugu selge.</a:t>
            </a:r>
          </a:p>
          <a:p>
            <a:r>
              <a:rPr lang="et-EE" dirty="0" smtClean="0"/>
              <a:t>Vaidlus: kas geenivariante saab siduda keelkonnaga?</a:t>
            </a:r>
          </a:p>
          <a:p>
            <a:endParaRPr lang="et-EE" dirty="0"/>
          </a:p>
          <a:p>
            <a:r>
              <a:rPr lang="et-EE" u="sng" dirty="0" smtClean="0"/>
              <a:t>Arvamused</a:t>
            </a:r>
          </a:p>
          <a:p>
            <a:r>
              <a:rPr lang="et-EE" dirty="0" smtClean="0"/>
              <a:t>Euroopas 2 tsooni: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Kesk- ja Ida-Euroopast </a:t>
            </a:r>
            <a:r>
              <a:rPr lang="et-EE" dirty="0" err="1" smtClean="0"/>
              <a:t>Uuraliteni</a:t>
            </a:r>
            <a:r>
              <a:rPr lang="et-EE" dirty="0" smtClean="0"/>
              <a:t> soomeugrilaste eellaste asustusala – Ukraina </a:t>
            </a:r>
            <a:r>
              <a:rPr lang="et-EE" dirty="0" err="1" smtClean="0"/>
              <a:t>refuugiumist</a:t>
            </a:r>
            <a:r>
              <a:rPr lang="et-EE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Atlandi-äärne Euroopa ja Vahemere maad kuni Kaukasuseni baski-kaukaasia keelte ala – Ibeeria </a:t>
            </a:r>
            <a:r>
              <a:rPr lang="et-EE" dirty="0" err="1" smtClean="0"/>
              <a:t>refuugiumist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 + indoeuroopa keeled olevat saabunud Euroopasse alles põlluharimise levimisega.</a:t>
            </a:r>
          </a:p>
          <a:p>
            <a:endParaRPr lang="et-EE" dirty="0"/>
          </a:p>
          <a:p>
            <a:r>
              <a:rPr lang="et-EE" dirty="0" smtClean="0"/>
              <a:t>Siberi geenivariandi kandjad olevat olnud soome-ugri keelte kõnelejad.</a:t>
            </a:r>
          </a:p>
          <a:p>
            <a:endParaRPr lang="et-EE" dirty="0"/>
          </a:p>
          <a:p>
            <a:r>
              <a:rPr lang="et-EE" dirty="0" smtClean="0"/>
              <a:t>Et keeled võivad välja surra või teistega asenduda, mille puhul on pigem tegu keelevahetusega, s. t, et </a:t>
            </a:r>
            <a:r>
              <a:rPr lang="et-EE" u="sng" dirty="0" smtClean="0">
                <a:solidFill>
                  <a:srgbClr val="002060"/>
                </a:solidFill>
              </a:rPr>
              <a:t>keeled ja geenid ei käi alati koos</a:t>
            </a:r>
            <a:r>
              <a:rPr lang="et-EE" dirty="0" smtClean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011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Keelte ajalugu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48478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Kõneldud </a:t>
            </a:r>
            <a:r>
              <a:rPr lang="et-EE" b="1" u="sng" dirty="0" smtClean="0">
                <a:solidFill>
                  <a:srgbClr val="002060"/>
                </a:solidFill>
              </a:rPr>
              <a:t>keel</a:t>
            </a:r>
            <a:r>
              <a:rPr lang="et-EE" dirty="0" smtClean="0">
                <a:solidFill>
                  <a:srgbClr val="002060"/>
                </a:solidFill>
              </a:rPr>
              <a:t> </a:t>
            </a:r>
            <a:r>
              <a:rPr lang="et-EE" dirty="0" smtClean="0"/>
              <a:t>on hetkeline – sünniga tekib, surmaga kaob</a:t>
            </a:r>
          </a:p>
          <a:p>
            <a:r>
              <a:rPr lang="et-EE" dirty="0" smtClean="0"/>
              <a:t>Varasemaid keeli saab uurida helilindistustest ja kirjapandust</a:t>
            </a:r>
            <a:endParaRPr lang="et-EE" dirty="0"/>
          </a:p>
        </p:txBody>
      </p:sp>
      <p:cxnSp>
        <p:nvCxnSpPr>
          <p:cNvPr id="5" name="Sirgkonnektor 4"/>
          <p:cNvCxnSpPr/>
          <p:nvPr/>
        </p:nvCxnSpPr>
        <p:spPr>
          <a:xfrm>
            <a:off x="2339752" y="1807949"/>
            <a:ext cx="0" cy="46784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irgkonnektor 5"/>
          <p:cNvCxnSpPr/>
          <p:nvPr/>
        </p:nvCxnSpPr>
        <p:spPr>
          <a:xfrm flipV="1">
            <a:off x="6228184" y="2130696"/>
            <a:ext cx="0" cy="29019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95936" y="24208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/>
              <a:t>a</a:t>
            </a:r>
            <a:r>
              <a:rPr lang="et-EE" dirty="0" err="1" smtClean="0"/>
              <a:t>l</a:t>
            </a:r>
            <a:r>
              <a:rPr lang="et-EE" dirty="0" smtClean="0"/>
              <a:t> 1887</a:t>
            </a:r>
            <a:endParaRPr lang="et-EE" dirty="0"/>
          </a:p>
        </p:txBody>
      </p:sp>
      <p:sp>
        <p:nvSpPr>
          <p:cNvPr id="12" name="TextBox 11"/>
          <p:cNvSpPr txBox="1"/>
          <p:nvPr/>
        </p:nvSpPr>
        <p:spPr>
          <a:xfrm>
            <a:off x="5652120" y="242088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u</a:t>
            </a:r>
            <a:r>
              <a:rPr lang="et-EE" dirty="0" smtClean="0"/>
              <a:t> 5000 a tagasi</a:t>
            </a:r>
            <a:endParaRPr lang="et-EE" dirty="0"/>
          </a:p>
        </p:txBody>
      </p:sp>
      <p:sp>
        <p:nvSpPr>
          <p:cNvPr id="15" name="TextBox 14"/>
          <p:cNvSpPr txBox="1"/>
          <p:nvPr/>
        </p:nvSpPr>
        <p:spPr>
          <a:xfrm>
            <a:off x="332574" y="242088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t</a:t>
            </a:r>
            <a:r>
              <a:rPr lang="et-EE" dirty="0" smtClean="0"/>
              <a:t>eke enam kui 100 000 a tagasi</a:t>
            </a:r>
            <a:endParaRPr lang="et-EE" dirty="0"/>
          </a:p>
        </p:txBody>
      </p:sp>
      <p:cxnSp>
        <p:nvCxnSpPr>
          <p:cNvPr id="16" name="Sirgkonnektor 15"/>
          <p:cNvCxnSpPr/>
          <p:nvPr/>
        </p:nvCxnSpPr>
        <p:spPr>
          <a:xfrm flipV="1">
            <a:off x="4572000" y="2122377"/>
            <a:ext cx="0" cy="29019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1560" y="2996952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t-EE" dirty="0" smtClean="0"/>
              <a:t>Seega, mingit keelelist materjali keele arengu varase perioodi kohta ei ole. </a:t>
            </a:r>
          </a:p>
          <a:p>
            <a:pPr marL="285750" indent="-285750">
              <a:buFont typeface="Arial" charset="0"/>
              <a:buChar char="•"/>
            </a:pPr>
            <a:r>
              <a:rPr lang="et-EE" dirty="0" smtClean="0"/>
              <a:t>Teadus on suutnud kaudsete meetoditega vaadata tagasi kirjaeelsesse maailma.</a:t>
            </a:r>
          </a:p>
          <a:p>
            <a:r>
              <a:rPr lang="et-EE" dirty="0" smtClean="0"/>
              <a:t>Võrdlev-ajalooline meetod suudab tuvastada keeltevahelisi seoseid kuni 8000 a tagasi ja rekonstrueerida tolleaegseid algkeele vorme.</a:t>
            </a:r>
          </a:p>
          <a:p>
            <a:endParaRPr lang="et-EE" dirty="0"/>
          </a:p>
          <a:p>
            <a:r>
              <a:rPr lang="et-EE" dirty="0" smtClean="0"/>
              <a:t>Võrreldakse eri keelte samatähenduslike sõnade häälikulist koostist: mida suurem häälikuline sarnasus, seda lähem sugulus.</a:t>
            </a:r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  <a:p>
            <a:r>
              <a:rPr lang="et-EE" dirty="0" smtClean="0"/>
              <a:t>				          Võrreldakse väga suurt hulka sõnu. </a:t>
            </a:r>
            <a:endParaRPr lang="et-EE" dirty="0"/>
          </a:p>
        </p:txBody>
      </p:sp>
      <p:cxnSp>
        <p:nvCxnSpPr>
          <p:cNvPr id="20" name="Sirgkonnektor 19"/>
          <p:cNvCxnSpPr/>
          <p:nvPr/>
        </p:nvCxnSpPr>
        <p:spPr>
          <a:xfrm>
            <a:off x="2699792" y="5589240"/>
            <a:ext cx="129614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irgkonnektor 21"/>
          <p:cNvCxnSpPr/>
          <p:nvPr/>
        </p:nvCxnSpPr>
        <p:spPr>
          <a:xfrm>
            <a:off x="2699792" y="5589240"/>
            <a:ext cx="0" cy="3600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irgkonnektor 22"/>
          <p:cNvCxnSpPr/>
          <p:nvPr/>
        </p:nvCxnSpPr>
        <p:spPr>
          <a:xfrm>
            <a:off x="3994638" y="5575840"/>
            <a:ext cx="1298" cy="6614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irgkonnektor 24"/>
          <p:cNvCxnSpPr/>
          <p:nvPr/>
        </p:nvCxnSpPr>
        <p:spPr>
          <a:xfrm>
            <a:off x="2339752" y="5949280"/>
            <a:ext cx="64807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irgkonnektor 25"/>
          <p:cNvCxnSpPr/>
          <p:nvPr/>
        </p:nvCxnSpPr>
        <p:spPr>
          <a:xfrm>
            <a:off x="2348379" y="5949280"/>
            <a:ext cx="0" cy="3600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irgkonnektor 26"/>
          <p:cNvCxnSpPr/>
          <p:nvPr/>
        </p:nvCxnSpPr>
        <p:spPr>
          <a:xfrm>
            <a:off x="2987824" y="5949280"/>
            <a:ext cx="0" cy="3600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irgkonnektor 30"/>
          <p:cNvCxnSpPr/>
          <p:nvPr/>
        </p:nvCxnSpPr>
        <p:spPr>
          <a:xfrm>
            <a:off x="3347864" y="5229200"/>
            <a:ext cx="0" cy="3600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24762" y="6309320"/>
            <a:ext cx="2547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t-EE" i="1" dirty="0" smtClean="0">
                <a:solidFill>
                  <a:schemeClr val="accent6">
                    <a:lumMod val="75000"/>
                  </a:schemeClr>
                </a:solidFill>
              </a:rPr>
              <a:t>eel    </a:t>
            </a:r>
            <a:r>
              <a:rPr lang="et-EE" i="1" dirty="0" err="1" smtClean="0">
                <a:solidFill>
                  <a:schemeClr val="accent6">
                    <a:lumMod val="75000"/>
                  </a:schemeClr>
                </a:solidFill>
              </a:rPr>
              <a:t>kieli</a:t>
            </a:r>
            <a:r>
              <a:rPr lang="et-EE" i="1" dirty="0" smtClean="0">
                <a:solidFill>
                  <a:schemeClr val="accent6">
                    <a:lumMod val="75000"/>
                  </a:schemeClr>
                </a:solidFill>
              </a:rPr>
              <a:t>       </a:t>
            </a:r>
            <a:r>
              <a:rPr lang="et-EE" i="1" dirty="0" err="1" smtClean="0">
                <a:solidFill>
                  <a:schemeClr val="accent6">
                    <a:lumMod val="75000"/>
                  </a:schemeClr>
                </a:solidFill>
              </a:rPr>
              <a:t>nyelv</a:t>
            </a:r>
            <a:endParaRPr lang="et-EE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t-EE" i="1" dirty="0" smtClean="0">
                <a:solidFill>
                  <a:schemeClr val="accent6">
                    <a:lumMod val="50000"/>
                  </a:schemeClr>
                </a:solidFill>
              </a:rPr>
              <a:t>(e.k) (soome) (ungari)      </a:t>
            </a:r>
            <a:endParaRPr lang="et-EE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0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Keele tekkimine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416549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b="1" dirty="0" smtClean="0">
                <a:solidFill>
                  <a:srgbClr val="00B050"/>
                </a:solidFill>
              </a:rPr>
              <a:t>Võrdlev-ajalooline</a:t>
            </a:r>
            <a:r>
              <a:rPr lang="et-EE" sz="2000" dirty="0" smtClean="0">
                <a:solidFill>
                  <a:srgbClr val="00B050"/>
                </a:solidFill>
              </a:rPr>
              <a:t> meetod </a:t>
            </a:r>
            <a:r>
              <a:rPr lang="et-EE" sz="2000" dirty="0" smtClean="0"/>
              <a:t>ei võimalda ajas rohkem kui </a:t>
            </a:r>
            <a:r>
              <a:rPr lang="et-EE" sz="2000" b="1" dirty="0" smtClean="0"/>
              <a:t>8000 aastat  </a:t>
            </a:r>
            <a:r>
              <a:rPr lang="et-EE" sz="2000" dirty="0" smtClean="0"/>
              <a:t>tagasi vaadata</a:t>
            </a:r>
          </a:p>
          <a:p>
            <a:endParaRPr lang="et-E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b="1" dirty="0" smtClean="0">
                <a:solidFill>
                  <a:srgbClr val="00B050"/>
                </a:solidFill>
              </a:rPr>
              <a:t>Arheoloogia ja geneetika</a:t>
            </a:r>
            <a:r>
              <a:rPr lang="et-EE" sz="2000" dirty="0" smtClean="0">
                <a:solidFill>
                  <a:srgbClr val="00B050"/>
                </a:solidFill>
              </a:rPr>
              <a:t> </a:t>
            </a:r>
            <a:r>
              <a:rPr lang="et-EE" sz="2000" dirty="0" smtClean="0"/>
              <a:t>avastused võimaldavad uurida seda, millal keel võis tekkida (järeldused leidude vanuse, inimese anatoomilise iseärasuse järgi – geenid, mis on seotud keelevõimega) </a:t>
            </a:r>
            <a:r>
              <a:rPr lang="et-EE" sz="2000" b="1" dirty="0" smtClean="0"/>
              <a:t>kuni 50 000 a </a:t>
            </a:r>
            <a:r>
              <a:rPr lang="et-EE" sz="2000" dirty="0" smtClean="0"/>
              <a:t>vanad leiud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sz="2000" dirty="0" smtClean="0"/>
          </a:p>
          <a:p>
            <a:r>
              <a:rPr lang="et-EE" sz="2000" dirty="0" smtClean="0"/>
              <a:t>Inimkeele tekkimisest </a:t>
            </a:r>
            <a:r>
              <a:rPr lang="et-EE" sz="2000" u="sng" dirty="0" smtClean="0">
                <a:solidFill>
                  <a:srgbClr val="0070C0"/>
                </a:solidFill>
              </a:rPr>
              <a:t>2 võistlevat hüpoteesi</a:t>
            </a:r>
            <a:r>
              <a:rPr lang="et-EE" sz="2000" dirty="0" smtClean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t-EE" sz="2000" dirty="0" err="1" smtClean="0"/>
              <a:t>polügenees</a:t>
            </a:r>
            <a:endParaRPr lang="et-EE" sz="20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t-EE" sz="2000" dirty="0"/>
              <a:t>m</a:t>
            </a:r>
            <a:r>
              <a:rPr lang="et-EE" sz="2000" dirty="0" smtClean="0"/>
              <a:t>onogenees </a:t>
            </a:r>
          </a:p>
          <a:p>
            <a:endParaRPr lang="et-EE" sz="2000" dirty="0" smtClean="0"/>
          </a:p>
          <a:p>
            <a:endParaRPr lang="et-EE" sz="2000" dirty="0" smtClean="0"/>
          </a:p>
          <a:p>
            <a:endParaRPr lang="et-EE" sz="2000" dirty="0"/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365104"/>
            <a:ext cx="38100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27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Hüpoteesid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484784"/>
            <a:ext cx="806489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 smtClean="0"/>
              <a:t> </a:t>
            </a:r>
            <a:r>
              <a:rPr lang="et-EE" sz="2400" dirty="0" err="1" smtClean="0">
                <a:solidFill>
                  <a:srgbClr val="002060"/>
                </a:solidFill>
              </a:rPr>
              <a:t>polügeneesi</a:t>
            </a:r>
            <a:r>
              <a:rPr lang="et-EE" sz="2400" dirty="0" smtClean="0">
                <a:solidFill>
                  <a:srgbClr val="002060"/>
                </a:solidFill>
              </a:rPr>
              <a:t> teooria</a:t>
            </a:r>
          </a:p>
          <a:p>
            <a:r>
              <a:rPr lang="et-EE" sz="2000" dirty="0" smtClean="0"/>
              <a:t>Homo </a:t>
            </a:r>
            <a:r>
              <a:rPr lang="et-EE" sz="2000" dirty="0" err="1"/>
              <a:t>e</a:t>
            </a:r>
            <a:r>
              <a:rPr lang="et-EE" sz="2000" dirty="0" err="1" smtClean="0"/>
              <a:t>rectuse</a:t>
            </a:r>
            <a:r>
              <a:rPr lang="et-EE" sz="2000" dirty="0" smtClean="0"/>
              <a:t> ja inimese eellased liikusid üle maakera laiali rohkem kui </a:t>
            </a:r>
            <a:r>
              <a:rPr lang="et-EE" sz="2000" u="sng" dirty="0" smtClean="0"/>
              <a:t>miljoni aasta </a:t>
            </a:r>
            <a:r>
              <a:rPr lang="et-EE" sz="2000" dirty="0" smtClean="0"/>
              <a:t>eest. Keeled tekkisid hiljem eri paigus üksteisest sõltumatult</a:t>
            </a:r>
          </a:p>
          <a:p>
            <a:r>
              <a:rPr lang="et-EE" sz="2000" dirty="0" smtClean="0"/>
              <a:t>(põhineb arheoloogilistele leidudele, mis näitavad tehnoloogia ja kunsti hüppelist arengut </a:t>
            </a:r>
            <a:r>
              <a:rPr lang="et-EE" sz="2000" dirty="0" smtClean="0">
                <a:solidFill>
                  <a:srgbClr val="0070C0"/>
                </a:solidFill>
              </a:rPr>
              <a:t>40 000 - 50000 a tagasi</a:t>
            </a:r>
            <a:r>
              <a:rPr lang="et-EE" sz="2000" dirty="0" smtClean="0"/>
              <a:t>. Arvatakse nii sai toimuda tänu keele tekkimisele.</a:t>
            </a:r>
          </a:p>
          <a:p>
            <a:endParaRPr lang="et-E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 smtClean="0">
                <a:solidFill>
                  <a:srgbClr val="002060"/>
                </a:solidFill>
              </a:rPr>
              <a:t>monogeneesi teooria</a:t>
            </a:r>
          </a:p>
          <a:p>
            <a:r>
              <a:rPr lang="et-EE" sz="2000" dirty="0" smtClean="0"/>
              <a:t>Inimkeele tekkimine kui ainukordne sündmus toimus ühes tänapäeva inimeste asurkonnas Aafrikas. Keel pidi tekkima enne, kui inimesed hakkasid teisi maailmajagusid asustama.</a:t>
            </a:r>
          </a:p>
          <a:p>
            <a:r>
              <a:rPr lang="et-EE" sz="2000" dirty="0" smtClean="0"/>
              <a:t>Geeniuuringud näitavad inimeste elupaikade laienemist Aafrika eri osadesse </a:t>
            </a:r>
            <a:r>
              <a:rPr lang="et-EE" sz="2000" dirty="0" smtClean="0">
                <a:solidFill>
                  <a:srgbClr val="0070C0"/>
                </a:solidFill>
              </a:rPr>
              <a:t>120 000-150 000 a tagasi</a:t>
            </a:r>
            <a:r>
              <a:rPr lang="et-EE" sz="2000" dirty="0" smtClean="0"/>
              <a:t>. </a:t>
            </a:r>
          </a:p>
          <a:p>
            <a:endParaRPr lang="et-EE" sz="2000" dirty="0"/>
          </a:p>
          <a:p>
            <a:r>
              <a:rPr lang="et-EE" sz="2000" dirty="0" smtClean="0"/>
              <a:t>Järelikult peab tänapäevane </a:t>
            </a:r>
            <a:r>
              <a:rPr lang="et-EE" sz="2000" u="sng" dirty="0" smtClean="0">
                <a:solidFill>
                  <a:srgbClr val="0070C0"/>
                </a:solidFill>
              </a:rPr>
              <a:t>inimkeel</a:t>
            </a:r>
            <a:r>
              <a:rPr lang="et-EE" sz="2000" dirty="0" smtClean="0"/>
              <a:t> olema </a:t>
            </a:r>
            <a:r>
              <a:rPr lang="et-EE" sz="2000" u="sng" dirty="0" smtClean="0">
                <a:solidFill>
                  <a:srgbClr val="0070C0"/>
                </a:solidFill>
              </a:rPr>
              <a:t>vanem kui 150 000 a</a:t>
            </a:r>
            <a:r>
              <a:rPr lang="et-EE" sz="2000" dirty="0" smtClean="0"/>
              <a:t>.  </a:t>
            </a: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328278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Rahvaste ja keelte levik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5076056" y="5387331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2"/>
              </a:rPr>
              <a:t>Erinevad teooriad rahvaste rändamisest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340768"/>
            <a:ext cx="82809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>
                <a:solidFill>
                  <a:srgbClr val="002060"/>
                </a:solidFill>
              </a:rPr>
              <a:t>Geenijärjendite võrdlus </a:t>
            </a:r>
            <a:r>
              <a:rPr lang="et-EE" sz="2400" dirty="0" smtClean="0"/>
              <a:t>võimaldab: </a:t>
            </a:r>
          </a:p>
          <a:p>
            <a:endParaRPr lang="et-E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v</a:t>
            </a:r>
            <a:r>
              <a:rPr lang="et-EE" dirty="0" smtClean="0"/>
              <a:t>älja selgitada, kui lähedalt või kaugelt eri paikade inimesed omavahel geneetiliselt seotud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m</a:t>
            </a:r>
            <a:r>
              <a:rPr lang="et-EE" dirty="0" smtClean="0"/>
              <a:t>illiste rännakute järel nad oma praegusesse asukohta on jõudnud</a:t>
            </a:r>
          </a:p>
          <a:p>
            <a:endParaRPr lang="et-EE" dirty="0"/>
          </a:p>
          <a:p>
            <a:r>
              <a:rPr lang="et-EE" u="sng" dirty="0" smtClean="0">
                <a:solidFill>
                  <a:srgbClr val="002060"/>
                </a:solidFill>
              </a:rPr>
              <a:t>Nüüdisinimese levik algas Aafrika asustamisega </a:t>
            </a:r>
            <a:r>
              <a:rPr lang="et-EE" u="sng" dirty="0" smtClean="0"/>
              <a:t>120 000 – 150 000 a tagasi </a:t>
            </a:r>
            <a:r>
              <a:rPr lang="et-EE" dirty="0" smtClean="0"/>
              <a:t>(kuna eri rahvaste geenierinevused väga suured, siis pidid populatsioonid üksteisest kõige varem eralduma.</a:t>
            </a:r>
          </a:p>
          <a:p>
            <a:endParaRPr lang="et-EE" dirty="0"/>
          </a:p>
          <a:p>
            <a:r>
              <a:rPr lang="et-EE" dirty="0" smtClean="0">
                <a:solidFill>
                  <a:srgbClr val="002060"/>
                </a:solidFill>
              </a:rPr>
              <a:t>Aafrikast välja liiguti u 75 000 a tagasi.</a:t>
            </a:r>
            <a:endParaRPr lang="et-E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l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6552728" cy="44650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4826675"/>
            <a:ext cx="38884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Aafrika		120000 – 150000</a:t>
            </a:r>
          </a:p>
          <a:p>
            <a:r>
              <a:rPr lang="et-EE" dirty="0" smtClean="0"/>
              <a:t>Aafrikast välja	55000 – 75 000</a:t>
            </a:r>
          </a:p>
          <a:p>
            <a:r>
              <a:rPr lang="et-EE" dirty="0" smtClean="0"/>
              <a:t>Aasia		40000 – 70000</a:t>
            </a:r>
          </a:p>
          <a:p>
            <a:r>
              <a:rPr lang="et-EE" dirty="0" smtClean="0"/>
              <a:t>Austraalia	40000 – 60000</a:t>
            </a:r>
          </a:p>
          <a:p>
            <a:r>
              <a:rPr lang="et-EE" dirty="0" smtClean="0"/>
              <a:t>Euroopa		35000 – 50000</a:t>
            </a:r>
          </a:p>
          <a:p>
            <a:r>
              <a:rPr lang="et-EE" dirty="0" smtClean="0"/>
              <a:t>Ameerika	15000 – 35000</a:t>
            </a:r>
          </a:p>
          <a:p>
            <a:r>
              <a:rPr lang="et-EE" dirty="0" smtClean="0"/>
              <a:t>Arktilised alad	8000 - 10000</a:t>
            </a:r>
          </a:p>
          <a:p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6876256" y="332656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/>
              <a:t>Maailma asustamine inimese poolt</a:t>
            </a:r>
            <a:endParaRPr lang="et-EE" sz="2400" dirty="0"/>
          </a:p>
        </p:txBody>
      </p:sp>
      <p:cxnSp>
        <p:nvCxnSpPr>
          <p:cNvPr id="7" name="Sirgkonnektor 6"/>
          <p:cNvCxnSpPr/>
          <p:nvPr/>
        </p:nvCxnSpPr>
        <p:spPr>
          <a:xfrm>
            <a:off x="4211960" y="4941168"/>
            <a:ext cx="1368152" cy="103966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irgkonnektor 7"/>
          <p:cNvCxnSpPr/>
          <p:nvPr/>
        </p:nvCxnSpPr>
        <p:spPr>
          <a:xfrm flipV="1">
            <a:off x="4211960" y="5980837"/>
            <a:ext cx="1368152" cy="61651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96136" y="58052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a</a:t>
            </a:r>
            <a:r>
              <a:rPr lang="et-EE" dirty="0" smtClean="0"/>
              <a:t>astat tagasi</a:t>
            </a:r>
            <a:endParaRPr lang="et-EE" dirty="0"/>
          </a:p>
        </p:txBody>
      </p:sp>
      <p:sp>
        <p:nvSpPr>
          <p:cNvPr id="12" name="TextBox 11"/>
          <p:cNvSpPr txBox="1"/>
          <p:nvPr/>
        </p:nvSpPr>
        <p:spPr>
          <a:xfrm>
            <a:off x="6876256" y="1916832"/>
            <a:ext cx="20162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k</a:t>
            </a:r>
            <a:r>
              <a:rPr lang="et-EE" dirty="0" smtClean="0"/>
              <a:t>agu suunas (India, Kagu-Aasia, Austraalia, Okeaania)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p</a:t>
            </a:r>
            <a:r>
              <a:rPr lang="et-EE" dirty="0" smtClean="0"/>
              <a:t>õhja suunas (Euroopa, Siber)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Indiaanlased Beringi maakitsusest Ameerikasse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a</a:t>
            </a:r>
            <a:r>
              <a:rPr lang="et-EE" dirty="0" smtClean="0"/>
              <a:t>rktilised alad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5644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Euroopa asustamine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434074" y="1124744"/>
            <a:ext cx="831438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Tänapäeva inimese eellased kromanjoonlased  saabusid Euroopasse kahe suure lainena</a:t>
            </a:r>
          </a:p>
          <a:p>
            <a:r>
              <a:rPr lang="et-EE" dirty="0"/>
              <a:t>	</a:t>
            </a:r>
            <a:r>
              <a:rPr lang="et-EE" dirty="0" smtClean="0"/>
              <a:t>u 40 000 a tagasi ja seejärel</a:t>
            </a:r>
          </a:p>
          <a:p>
            <a:r>
              <a:rPr lang="et-EE" dirty="0"/>
              <a:t>	</a:t>
            </a:r>
            <a:r>
              <a:rPr lang="et-EE" dirty="0" smtClean="0"/>
              <a:t>25 000 – 20 000 a tagasi</a:t>
            </a:r>
          </a:p>
          <a:p>
            <a:r>
              <a:rPr lang="et-EE" dirty="0" smtClean="0"/>
              <a:t>Algul elasid neandertallased ja kromanjoonlased kõrvuti, kuid u 28 000 a tagasi surid esimesed välja (võisid seguneda kromanjoonlastega – geeniuuringud </a:t>
            </a:r>
            <a:r>
              <a:rPr lang="et-EE" dirty="0" smtClean="0"/>
              <a:t>näitavad)</a:t>
            </a:r>
            <a:endParaRPr lang="et-EE" dirty="0" smtClean="0"/>
          </a:p>
          <a:p>
            <a:r>
              <a:rPr lang="et-EE" dirty="0" smtClean="0"/>
              <a:t>Ka Euroopa soome-ugri rahvad (ka saamid) kuuluvad emaliini pidi neisse kahte harusse.</a:t>
            </a:r>
          </a:p>
          <a:p>
            <a:endParaRPr lang="et-EE" dirty="0"/>
          </a:p>
          <a:p>
            <a:r>
              <a:rPr lang="et-EE" dirty="0" smtClean="0"/>
              <a:t>Euroopa rahvaste ja keelte arengut on mõjutanud enim viimane jääaeg (üle 100 000 a – 13 000 a tagasi)</a:t>
            </a:r>
          </a:p>
          <a:p>
            <a:r>
              <a:rPr lang="et-EE" dirty="0" smtClean="0"/>
              <a:t>Vaheldusid külmemad ja soojemad perioodid; kõige külmem 21 000 – 16 000 a eKr, mil varjuti Euroopa lõunapoolsemaisse </a:t>
            </a:r>
            <a:r>
              <a:rPr lang="et-EE" dirty="0" err="1" smtClean="0"/>
              <a:t>refuugiumidesse(</a:t>
            </a:r>
            <a:r>
              <a:rPr lang="et-EE" dirty="0" smtClean="0"/>
              <a:t> varjupaikadesse)  - eriti Ibeeria ps põhjas ja </a:t>
            </a:r>
            <a:r>
              <a:rPr lang="et-EE" dirty="0" smtClean="0"/>
              <a:t>praeguses </a:t>
            </a:r>
            <a:r>
              <a:rPr lang="et-EE" dirty="0" smtClean="0"/>
              <a:t>Ukrainas.</a:t>
            </a:r>
          </a:p>
          <a:p>
            <a:r>
              <a:rPr lang="et-EE" dirty="0" smtClean="0"/>
              <a:t>Jääaeg taandus ka lainetena, mistõttu inimesedki liikusid põhja-lõuna suunal edasi-tagasi mitu korda, enne kui Euroopa lõplikult asustasid.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661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Inimpopulatsioonide geneetiline sarnasus</a:t>
            </a:r>
            <a:endParaRPr lang="et-EE" dirty="0"/>
          </a:p>
        </p:txBody>
      </p:sp>
      <p:cxnSp>
        <p:nvCxnSpPr>
          <p:cNvPr id="4" name="Sirgkonnektor 3"/>
          <p:cNvCxnSpPr/>
          <p:nvPr/>
        </p:nvCxnSpPr>
        <p:spPr>
          <a:xfrm>
            <a:off x="539552" y="5541695"/>
            <a:ext cx="28803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irgkonnektor 4"/>
          <p:cNvCxnSpPr/>
          <p:nvPr/>
        </p:nvCxnSpPr>
        <p:spPr>
          <a:xfrm flipH="1">
            <a:off x="827584" y="4725144"/>
            <a:ext cx="16768" cy="151216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irgkonnektor 5"/>
          <p:cNvCxnSpPr/>
          <p:nvPr/>
        </p:nvCxnSpPr>
        <p:spPr>
          <a:xfrm>
            <a:off x="890017" y="4725144"/>
            <a:ext cx="44043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irgkonnektor 6"/>
          <p:cNvCxnSpPr/>
          <p:nvPr/>
        </p:nvCxnSpPr>
        <p:spPr>
          <a:xfrm>
            <a:off x="844352" y="6237312"/>
            <a:ext cx="415969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irgkonnektor 7"/>
          <p:cNvCxnSpPr/>
          <p:nvPr/>
        </p:nvCxnSpPr>
        <p:spPr>
          <a:xfrm flipH="1">
            <a:off x="1284784" y="3284984"/>
            <a:ext cx="8978" cy="225671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irgkonnektor 8"/>
          <p:cNvCxnSpPr/>
          <p:nvPr/>
        </p:nvCxnSpPr>
        <p:spPr>
          <a:xfrm>
            <a:off x="1284784" y="5577699"/>
            <a:ext cx="897632" cy="1800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irgkonnektor 9"/>
          <p:cNvCxnSpPr/>
          <p:nvPr/>
        </p:nvCxnSpPr>
        <p:spPr>
          <a:xfrm>
            <a:off x="2182416" y="4869160"/>
            <a:ext cx="0" cy="93610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irgkonnektor 10"/>
          <p:cNvCxnSpPr/>
          <p:nvPr/>
        </p:nvCxnSpPr>
        <p:spPr>
          <a:xfrm flipV="1">
            <a:off x="2191394" y="5805264"/>
            <a:ext cx="1804542" cy="1023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irgkonnektor 11"/>
          <p:cNvCxnSpPr/>
          <p:nvPr/>
        </p:nvCxnSpPr>
        <p:spPr>
          <a:xfrm>
            <a:off x="3995936" y="5595701"/>
            <a:ext cx="0" cy="35357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irgkonnektor 34"/>
          <p:cNvCxnSpPr/>
          <p:nvPr/>
        </p:nvCxnSpPr>
        <p:spPr>
          <a:xfrm>
            <a:off x="2182416" y="4869160"/>
            <a:ext cx="102143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irgkonnektor 36"/>
          <p:cNvCxnSpPr/>
          <p:nvPr/>
        </p:nvCxnSpPr>
        <p:spPr>
          <a:xfrm>
            <a:off x="1317264" y="3288752"/>
            <a:ext cx="897632" cy="1800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256076" y="61828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Aafrika</a:t>
            </a:r>
            <a:endParaRPr lang="et-EE" dirty="0"/>
          </a:p>
        </p:txBody>
      </p:sp>
      <p:cxnSp>
        <p:nvCxnSpPr>
          <p:cNvPr id="44" name="Sirgkonnektor 43"/>
          <p:cNvCxnSpPr/>
          <p:nvPr/>
        </p:nvCxnSpPr>
        <p:spPr>
          <a:xfrm>
            <a:off x="3194233" y="4352549"/>
            <a:ext cx="5267" cy="90532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irgkonnektor 44"/>
          <p:cNvCxnSpPr/>
          <p:nvPr/>
        </p:nvCxnSpPr>
        <p:spPr>
          <a:xfrm>
            <a:off x="3995936" y="5940279"/>
            <a:ext cx="897632" cy="1800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irgkonnektor 45"/>
          <p:cNvCxnSpPr/>
          <p:nvPr/>
        </p:nvCxnSpPr>
        <p:spPr>
          <a:xfrm>
            <a:off x="3995936" y="5563526"/>
            <a:ext cx="897632" cy="1800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04048" y="544522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Lähis-Ida ja Kaukaasia</a:t>
            </a:r>
          </a:p>
          <a:p>
            <a:r>
              <a:rPr lang="et-EE" dirty="0" smtClean="0"/>
              <a:t>Ameerika</a:t>
            </a:r>
            <a:endParaRPr lang="et-EE" dirty="0"/>
          </a:p>
        </p:txBody>
      </p:sp>
      <p:cxnSp>
        <p:nvCxnSpPr>
          <p:cNvPr id="55" name="Sirgkonnektor 54"/>
          <p:cNvCxnSpPr/>
          <p:nvPr/>
        </p:nvCxnSpPr>
        <p:spPr>
          <a:xfrm>
            <a:off x="3204767" y="4334547"/>
            <a:ext cx="575145" cy="1800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irgkonnektor 55"/>
          <p:cNvCxnSpPr/>
          <p:nvPr/>
        </p:nvCxnSpPr>
        <p:spPr>
          <a:xfrm>
            <a:off x="3204767" y="5239875"/>
            <a:ext cx="179928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004048" y="497187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Siberi arktilised alad</a:t>
            </a:r>
            <a:endParaRPr lang="et-EE" dirty="0"/>
          </a:p>
        </p:txBody>
      </p:sp>
      <p:cxnSp>
        <p:nvCxnSpPr>
          <p:cNvPr id="74" name="Sirgkonnektor 73"/>
          <p:cNvCxnSpPr/>
          <p:nvPr/>
        </p:nvCxnSpPr>
        <p:spPr>
          <a:xfrm flipV="1">
            <a:off x="3789213" y="4149080"/>
            <a:ext cx="0" cy="55806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844710" y="4023066"/>
            <a:ext cx="2669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Kaug-Ida</a:t>
            </a:r>
          </a:p>
          <a:p>
            <a:endParaRPr lang="et-EE" sz="1400" dirty="0"/>
          </a:p>
          <a:p>
            <a:r>
              <a:rPr lang="et-EE" dirty="0" smtClean="0"/>
              <a:t>Euroopa</a:t>
            </a:r>
            <a:endParaRPr lang="et-EE" dirty="0"/>
          </a:p>
        </p:txBody>
      </p:sp>
      <p:cxnSp>
        <p:nvCxnSpPr>
          <p:cNvPr id="89" name="Sirgkonnektor 88"/>
          <p:cNvCxnSpPr/>
          <p:nvPr/>
        </p:nvCxnSpPr>
        <p:spPr>
          <a:xfrm>
            <a:off x="3789213" y="4707142"/>
            <a:ext cx="897632" cy="1800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irgkonnektor 89"/>
          <p:cNvCxnSpPr/>
          <p:nvPr/>
        </p:nvCxnSpPr>
        <p:spPr>
          <a:xfrm>
            <a:off x="3811848" y="4156585"/>
            <a:ext cx="897632" cy="1800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irgkonnektor 92"/>
          <p:cNvCxnSpPr/>
          <p:nvPr/>
        </p:nvCxnSpPr>
        <p:spPr>
          <a:xfrm>
            <a:off x="2214896" y="3042540"/>
            <a:ext cx="267867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irgkonnektor 93"/>
          <p:cNvCxnSpPr/>
          <p:nvPr/>
        </p:nvCxnSpPr>
        <p:spPr>
          <a:xfrm>
            <a:off x="2209393" y="3068960"/>
            <a:ext cx="0" cy="5040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irgkonnektor 98"/>
          <p:cNvCxnSpPr/>
          <p:nvPr/>
        </p:nvCxnSpPr>
        <p:spPr>
          <a:xfrm>
            <a:off x="3268850" y="3341882"/>
            <a:ext cx="1575860" cy="1800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irgkonnektor 99"/>
          <p:cNvCxnSpPr/>
          <p:nvPr/>
        </p:nvCxnSpPr>
        <p:spPr>
          <a:xfrm>
            <a:off x="2214896" y="3555014"/>
            <a:ext cx="1053954" cy="900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irgkonnektor 100"/>
          <p:cNvCxnSpPr/>
          <p:nvPr/>
        </p:nvCxnSpPr>
        <p:spPr>
          <a:xfrm>
            <a:off x="3268850" y="3789040"/>
            <a:ext cx="157586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irgkonnektor 101"/>
          <p:cNvCxnSpPr/>
          <p:nvPr/>
        </p:nvCxnSpPr>
        <p:spPr>
          <a:xfrm>
            <a:off x="3268850" y="3359883"/>
            <a:ext cx="0" cy="42915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004048" y="3564015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India ja Kagu-Aasia</a:t>
            </a:r>
            <a:endParaRPr lang="et-EE" dirty="0"/>
          </a:p>
        </p:txBody>
      </p:sp>
      <p:sp>
        <p:nvSpPr>
          <p:cNvPr id="111" name="TextBox 110"/>
          <p:cNvSpPr txBox="1"/>
          <p:nvPr/>
        </p:nvSpPr>
        <p:spPr>
          <a:xfrm>
            <a:off x="5004048" y="2926685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Austraalia</a:t>
            </a:r>
          </a:p>
          <a:p>
            <a:r>
              <a:rPr lang="et-EE" dirty="0" smtClean="0"/>
              <a:t>Vaikse ookeani saared</a:t>
            </a:r>
          </a:p>
          <a:p>
            <a:endParaRPr lang="et-EE" dirty="0"/>
          </a:p>
        </p:txBody>
      </p:sp>
      <p:sp>
        <p:nvSpPr>
          <p:cNvPr id="112" name="TextBox 111"/>
          <p:cNvSpPr txBox="1"/>
          <p:nvPr/>
        </p:nvSpPr>
        <p:spPr>
          <a:xfrm>
            <a:off x="6876256" y="6367542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70C0"/>
                </a:solidFill>
              </a:rPr>
              <a:t>Ülesanne 2 lk 32</a:t>
            </a:r>
            <a:endParaRPr lang="et-E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02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</p:spPr>
        <p:txBody>
          <a:bodyPr/>
          <a:lstStyle/>
          <a:p>
            <a:r>
              <a:rPr lang="et-EE" dirty="0" smtClean="0"/>
              <a:t>Sugulasrahvaste jagunemine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908720"/>
            <a:ext cx="3429000" cy="58079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32240" y="5085184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v</a:t>
            </a:r>
            <a:r>
              <a:rPr lang="et-EE" dirty="0" smtClean="0"/>
              <a:t>õrdluseks ülesande lahendamise järel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645333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i="1" dirty="0" err="1" smtClean="0"/>
              <a:t>Google´i</a:t>
            </a:r>
            <a:r>
              <a:rPr lang="et-EE" sz="1400" i="1" dirty="0" smtClean="0"/>
              <a:t> pilt</a:t>
            </a:r>
            <a:endParaRPr lang="et-EE" sz="1400" i="1" dirty="0"/>
          </a:p>
        </p:txBody>
      </p:sp>
    </p:spTree>
    <p:extLst>
      <p:ext uri="{BB962C8B-B14F-4D97-AF65-F5344CB8AC3E}">
        <p14:creationId xmlns:p14="http://schemas.microsoft.com/office/powerpoint/2010/main" val="19824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danik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616</Words>
  <Application>Microsoft Office PowerPoint</Application>
  <PresentationFormat>Ekraaniseanss (4:3)</PresentationFormat>
  <Paragraphs>118</Paragraphs>
  <Slides>11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2" baseType="lpstr">
      <vt:lpstr>Default Design</vt:lpstr>
      <vt:lpstr>I osa. KEEL ja KEELED </vt:lpstr>
      <vt:lpstr>Keelte ajalugu</vt:lpstr>
      <vt:lpstr>Keele tekkimine</vt:lpstr>
      <vt:lpstr>Hüpoteesid</vt:lpstr>
      <vt:lpstr>Rahvaste ja keelte levik</vt:lpstr>
      <vt:lpstr>PowerPointi esitlus</vt:lpstr>
      <vt:lpstr>Euroopa asustamine</vt:lpstr>
      <vt:lpstr>Inimpopulatsioonide geneetiline sarnasus</vt:lpstr>
      <vt:lpstr>Sugulasrahvaste jagunemine</vt:lpstr>
      <vt:lpstr>Läänemere-äärsete piirkondade asustamine</vt:lpstr>
      <vt:lpstr>Geenid ja keel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osa. KEEL ja KEELED </dc:title>
  <dc:creator>Kasutaja</dc:creator>
  <cp:lastModifiedBy>Kasutaja</cp:lastModifiedBy>
  <cp:revision>23</cp:revision>
  <dcterms:created xsi:type="dcterms:W3CDTF">2013-09-09T07:58:25Z</dcterms:created>
  <dcterms:modified xsi:type="dcterms:W3CDTF">2013-09-18T09:41:06Z</dcterms:modified>
</cp:coreProperties>
</file>