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9479-87E9-4B51-B9E9-727025DAAE0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14664-F7D7-4E64-B009-0B5A3AC3C1AE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6A37-1BB1-44FE-BEEA-7863519D812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7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346982-F852-4A5B-8D63-5A21CC64CBE4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214CD-E8F4-4AFC-B68B-667C2E24260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0B73-AD35-416D-86B8-F407E89080D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D658-56ED-47D6-B8D6-A2409BA1C90F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1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3F17-CDC5-45AB-BF26-4F50C244B12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7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39CD-3C5C-4BD4-8048-D7714413B3A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496C-921B-445F-A2D1-50A548F26DC8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4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9BC6-A02D-4F8E-9B7B-5728BF2EE5FC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5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A53C-F382-492B-84E8-98F7CA62D9D9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0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1E12C9-90E5-499F-AE7F-C876179AD40A}" type="slidenum">
              <a:rPr 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6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247" y="590823"/>
            <a:ext cx="7772400" cy="1470025"/>
          </a:xfrm>
        </p:spPr>
        <p:txBody>
          <a:bodyPr/>
          <a:lstStyle/>
          <a:p>
            <a:r>
              <a:rPr lang="et-EE" sz="4800" dirty="0" smtClean="0"/>
              <a:t>I osa. KEEL ja KEELED</a:t>
            </a:r>
            <a:br>
              <a:rPr lang="et-EE" sz="4800" dirty="0" smtClean="0"/>
            </a:br>
            <a:endParaRPr lang="et-E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sz="1700" dirty="0"/>
              <a:t>Mare </a:t>
            </a:r>
            <a:r>
              <a:rPr lang="et-EE" sz="1700" dirty="0" err="1"/>
              <a:t>Hallop</a:t>
            </a:r>
            <a:endParaRPr lang="et-EE" sz="1700" dirty="0"/>
          </a:p>
          <a:p>
            <a:pPr algn="r">
              <a:lnSpc>
                <a:spcPct val="90000"/>
              </a:lnSpc>
            </a:pPr>
            <a:r>
              <a:rPr lang="et-EE" sz="1700" dirty="0" err="1"/>
              <a:t>KiNG</a:t>
            </a:r>
            <a:endParaRPr lang="et-EE" sz="1700" dirty="0"/>
          </a:p>
          <a:p>
            <a:pPr>
              <a:lnSpc>
                <a:spcPct val="90000"/>
              </a:lnSpc>
            </a:pPr>
            <a:r>
              <a:rPr lang="et-EE" sz="1700" dirty="0"/>
              <a:t>30.10.2012</a:t>
            </a:r>
          </a:p>
          <a:p>
            <a:pPr algn="r">
              <a:lnSpc>
                <a:spcPct val="90000"/>
              </a:lnSpc>
            </a:pPr>
            <a:endParaRPr lang="et-EE" sz="17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03150" y="257023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dirty="0" smtClean="0">
                <a:solidFill>
                  <a:srgbClr val="000000"/>
                </a:solidFill>
                <a:latin typeface="Verdana" pitchFamily="34" charset="0"/>
              </a:rPr>
              <a:t>4. </a:t>
            </a: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133193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sz="1400" dirty="0" smtClean="0">
                <a:solidFill>
                  <a:srgbClr val="000000"/>
                </a:solidFill>
              </a:rPr>
              <a:t>18.09.2013</a:t>
            </a:r>
            <a:endParaRPr lang="et-EE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>
                <a:solidFill>
                  <a:srgbClr val="000000"/>
                </a:solidFill>
              </a:rPr>
              <a:t>KEELTE </a:t>
            </a:r>
            <a:r>
              <a:rPr lang="et-EE" sz="2800" b="1" dirty="0" smtClean="0">
                <a:solidFill>
                  <a:srgbClr val="000000"/>
                </a:solidFill>
              </a:rPr>
              <a:t>LIIGITAMINE</a:t>
            </a:r>
            <a:endParaRPr lang="et-EE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Väljasuremine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Väike keel kontaktis suure ja prestiižsega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a</a:t>
            </a:r>
            <a:r>
              <a:rPr lang="et-EE" dirty="0" smtClean="0"/>
              <a:t>lgul muutuvad väikese keele kõnelejad kakskeelseks – suure keele oskus vajalik,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s</a:t>
            </a:r>
            <a:r>
              <a:rPr lang="et-EE" dirty="0" smtClean="0"/>
              <a:t>eejärel üleminek suurele keelele – õpetatakse lapsi ainult selles keeles, vanemate emakeel on kui võõrkeel, järgnev põlvkond enam ei teagi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3356992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SUBSTRAAT</a:t>
            </a:r>
            <a:r>
              <a:rPr lang="et-EE" dirty="0" smtClean="0"/>
              <a:t> – keel, mis on küll välja surnud, kuid jätnud neid sulandanud keelde (või selle murretesse) jälgi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kas sõnade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või grammatiliste struktuuridena</a:t>
            </a:r>
          </a:p>
          <a:p>
            <a:endParaRPr lang="et-EE" dirty="0" smtClean="0"/>
          </a:p>
          <a:p>
            <a:r>
              <a:rPr lang="et-EE" dirty="0" smtClean="0"/>
              <a:t>N </a:t>
            </a:r>
            <a:r>
              <a:rPr lang="et-EE" dirty="0" err="1" smtClean="0">
                <a:solidFill>
                  <a:srgbClr val="0070C0"/>
                </a:solidFill>
              </a:rPr>
              <a:t>merja</a:t>
            </a:r>
            <a:r>
              <a:rPr lang="et-EE" dirty="0" smtClean="0">
                <a:solidFill>
                  <a:srgbClr val="0070C0"/>
                </a:solidFill>
              </a:rPr>
              <a:t> keel </a:t>
            </a:r>
            <a:r>
              <a:rPr lang="et-EE" dirty="0" smtClean="0"/>
              <a:t>(soome-ugri keel, hääbus 18.saj) vene murretes ja kohanimedes: Moskva – tänapäevane vaste Mustvee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50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Pidžin-</a:t>
            </a:r>
            <a:r>
              <a:rPr lang="et-EE" dirty="0" smtClean="0"/>
              <a:t> ja kreoolkeeled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11151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Keelekontakt võib viia ka uue keele tekkimiseni – keelte kõnelejad peavad tihedalt suhtlema, aga </a:t>
            </a:r>
            <a:r>
              <a:rPr lang="et-EE" i="1" dirty="0" err="1" smtClean="0"/>
              <a:t>lingua</a:t>
            </a:r>
            <a:r>
              <a:rPr lang="et-EE" i="1" dirty="0" smtClean="0"/>
              <a:t> </a:t>
            </a:r>
            <a:r>
              <a:rPr lang="et-EE" i="1" dirty="0" err="1" smtClean="0"/>
              <a:t>franca`t</a:t>
            </a:r>
            <a:r>
              <a:rPr lang="et-EE" i="1" dirty="0" smtClean="0"/>
              <a:t> </a:t>
            </a:r>
            <a:r>
              <a:rPr lang="et-EE" dirty="0" smtClean="0"/>
              <a:t>pole. Tekib segakeel, kokku pandud suhtlejate emakeeltest - </a:t>
            </a:r>
            <a:r>
              <a:rPr lang="et-EE" dirty="0" smtClean="0">
                <a:solidFill>
                  <a:srgbClr val="0070C0"/>
                </a:solidFill>
              </a:rPr>
              <a:t>pidžinkeel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59471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Tekib, kus tihe omavaheline suhtlus –kaubandussuhtlus  (sadamad) </a:t>
            </a:r>
          </a:p>
          <a:p>
            <a:r>
              <a:rPr lang="et-EE" dirty="0" smtClean="0"/>
              <a:t>Pole kellegi emakeel, vaid  lihtsakoelise grammatika ja häälikusüsteemiga abikeel </a:t>
            </a:r>
          </a:p>
          <a:p>
            <a:r>
              <a:rPr lang="et-EE" dirty="0" err="1" smtClean="0"/>
              <a:t>pidžinile</a:t>
            </a:r>
            <a:r>
              <a:rPr lang="et-EE" dirty="0" smtClean="0"/>
              <a:t> omane: nimisõnad ei käändu, , tegusõnad ei pöördu</a:t>
            </a:r>
          </a:p>
          <a:p>
            <a:r>
              <a:rPr lang="et-EE" dirty="0" smtClean="0"/>
              <a:t>N eesti keele sõnu kasutav pidžinkeel võiks olla</a:t>
            </a:r>
          </a:p>
          <a:p>
            <a:r>
              <a:rPr lang="et-EE" i="1" dirty="0" smtClean="0"/>
              <a:t>Poiss ütlema minema kodu </a:t>
            </a:r>
            <a:r>
              <a:rPr lang="et-EE" dirty="0" smtClean="0"/>
              <a:t>`Poiss ütleb, et läheb koju`</a:t>
            </a:r>
          </a:p>
          <a:p>
            <a:endParaRPr lang="et-EE" dirty="0"/>
          </a:p>
          <a:p>
            <a:r>
              <a:rPr lang="et-EE" dirty="0" smtClean="0"/>
              <a:t>Suurimaid pidžinkeeli maailmas on Nigeeria </a:t>
            </a:r>
            <a:r>
              <a:rPr lang="et-EE" dirty="0" err="1" smtClean="0"/>
              <a:t>pidžininglise</a:t>
            </a:r>
            <a:r>
              <a:rPr lang="et-EE" dirty="0" smtClean="0"/>
              <a:t> keel, mida kasutab üle 250 Nigeeria elava rahvusgrupi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94067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Kui pered, kes suhtlevad  pidžinkeeles, õpetavad ka lastele pidžinkeelt, saab see nende emakeeleks</a:t>
            </a:r>
          </a:p>
          <a:p>
            <a:r>
              <a:rPr lang="et-EE" dirty="0" smtClean="0"/>
              <a:t>Kreoolkeel – emakeelena kõneldav pidžinkeel</a:t>
            </a:r>
          </a:p>
          <a:p>
            <a:r>
              <a:rPr lang="et-EE" dirty="0" smtClean="0"/>
              <a:t>Kreoolkeele grammatika on püsivam ja keerulisem, meenutades tavalise keele grammatikat</a:t>
            </a:r>
          </a:p>
          <a:p>
            <a:r>
              <a:rPr lang="et-EE" dirty="0" smtClean="0"/>
              <a:t>Enamik pidžinkeeli sureb välja (n vene-hiina </a:t>
            </a:r>
            <a:r>
              <a:rPr lang="et-EE" dirty="0" err="1" smtClean="0"/>
              <a:t>pidžin</a:t>
            </a:r>
            <a:r>
              <a:rPr lang="et-EE" dirty="0" smtClean="0"/>
              <a:t> kasutati Kaug-Idas 20.saj-ni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03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274948"/>
            <a:ext cx="8229600" cy="1143000"/>
          </a:xfrm>
        </p:spPr>
        <p:txBody>
          <a:bodyPr/>
          <a:lstStyle/>
          <a:p>
            <a:r>
              <a:rPr lang="et-EE" dirty="0" smtClean="0"/>
              <a:t>Liigitamise alused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7" y="1605570"/>
            <a:ext cx="4374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t-EE" dirty="0" smtClean="0"/>
              <a:t>sarnasuse järgi – tüpoloogiline</a:t>
            </a:r>
          </a:p>
          <a:p>
            <a:r>
              <a:rPr lang="et-EE" dirty="0" smtClean="0"/>
              <a:t>	ühiste joonte võrdlemine</a:t>
            </a:r>
          </a:p>
          <a:p>
            <a:r>
              <a:rPr lang="et-EE" dirty="0" smtClean="0"/>
              <a:t>2.  päritolu järgi - genealoogiline</a:t>
            </a:r>
            <a:endParaRPr lang="et-EE" dirty="0"/>
          </a:p>
        </p:txBody>
      </p:sp>
      <p:cxnSp>
        <p:nvCxnSpPr>
          <p:cNvPr id="6" name="Sirgkonnektor 5"/>
          <p:cNvCxnSpPr/>
          <p:nvPr/>
        </p:nvCxnSpPr>
        <p:spPr>
          <a:xfrm flipV="1">
            <a:off x="5652120" y="1255930"/>
            <a:ext cx="0" cy="3240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konnektor 7"/>
          <p:cNvCxnSpPr/>
          <p:nvPr/>
        </p:nvCxnSpPr>
        <p:spPr>
          <a:xfrm>
            <a:off x="5148064" y="1556792"/>
            <a:ext cx="10081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 flipV="1">
            <a:off x="5148064" y="1556792"/>
            <a:ext cx="0" cy="6480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konnektor 9"/>
          <p:cNvCxnSpPr/>
          <p:nvPr/>
        </p:nvCxnSpPr>
        <p:spPr>
          <a:xfrm flipV="1">
            <a:off x="6159422" y="1556792"/>
            <a:ext cx="0" cy="12961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konnektor 10"/>
          <p:cNvCxnSpPr/>
          <p:nvPr/>
        </p:nvCxnSpPr>
        <p:spPr>
          <a:xfrm>
            <a:off x="4788024" y="2204864"/>
            <a:ext cx="6480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 flipV="1">
            <a:off x="4834555" y="2203043"/>
            <a:ext cx="0" cy="6480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 flipV="1">
            <a:off x="5452405" y="2204864"/>
            <a:ext cx="0" cy="6480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427984" y="2852936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eesti</a:t>
            </a:r>
            <a:endParaRPr lang="et-EE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12060" y="2899102"/>
            <a:ext cx="82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rootsi</a:t>
            </a:r>
            <a:endParaRPr lang="et-EE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2899102"/>
            <a:ext cx="100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pärsia</a:t>
            </a:r>
            <a:endParaRPr lang="et-EE" i="1" dirty="0"/>
          </a:p>
        </p:txBody>
      </p:sp>
      <p:cxnSp>
        <p:nvCxnSpPr>
          <p:cNvPr id="16" name="Sirgkonnektor 15"/>
          <p:cNvCxnSpPr/>
          <p:nvPr/>
        </p:nvCxnSpPr>
        <p:spPr>
          <a:xfrm>
            <a:off x="5796136" y="220486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62010" y="1187460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</a:t>
            </a:r>
            <a:endParaRPr lang="et-EE" dirty="0"/>
          </a:p>
        </p:txBody>
      </p:sp>
      <p:cxnSp>
        <p:nvCxnSpPr>
          <p:cNvPr id="19" name="Sirgkonnektor 18"/>
          <p:cNvCxnSpPr/>
          <p:nvPr/>
        </p:nvCxnSpPr>
        <p:spPr>
          <a:xfrm>
            <a:off x="6948264" y="1556792"/>
            <a:ext cx="0" cy="134231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irgkonnektor 22"/>
          <p:cNvCxnSpPr/>
          <p:nvPr/>
        </p:nvCxnSpPr>
        <p:spPr>
          <a:xfrm>
            <a:off x="7614338" y="2578569"/>
            <a:ext cx="0" cy="5051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irgkonnektor 25"/>
          <p:cNvCxnSpPr/>
          <p:nvPr/>
        </p:nvCxnSpPr>
        <p:spPr>
          <a:xfrm>
            <a:off x="8298414" y="2614980"/>
            <a:ext cx="0" cy="4365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irgkonnektor 26"/>
          <p:cNvCxnSpPr/>
          <p:nvPr/>
        </p:nvCxnSpPr>
        <p:spPr>
          <a:xfrm>
            <a:off x="7614338" y="2578569"/>
            <a:ext cx="68407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irgkonnektor 27"/>
          <p:cNvCxnSpPr/>
          <p:nvPr/>
        </p:nvCxnSpPr>
        <p:spPr>
          <a:xfrm>
            <a:off x="7405464" y="1255930"/>
            <a:ext cx="0" cy="349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irgkonnektor 28"/>
          <p:cNvCxnSpPr/>
          <p:nvPr/>
        </p:nvCxnSpPr>
        <p:spPr>
          <a:xfrm>
            <a:off x="7956376" y="1602614"/>
            <a:ext cx="0" cy="9244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irgkonnektor 29"/>
          <p:cNvCxnSpPr/>
          <p:nvPr/>
        </p:nvCxnSpPr>
        <p:spPr>
          <a:xfrm flipH="1">
            <a:off x="6948264" y="1605570"/>
            <a:ext cx="10081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600800" y="2934598"/>
            <a:ext cx="69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eesti</a:t>
            </a:r>
            <a:endParaRPr lang="et-EE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7249968" y="2980764"/>
            <a:ext cx="85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rootsi</a:t>
            </a:r>
            <a:endParaRPr lang="et-EE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7956376" y="302693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pärsia</a:t>
            </a:r>
            <a:endParaRPr lang="et-EE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444208" y="117334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2.</a:t>
            </a:r>
            <a:endParaRPr lang="et-EE" dirty="0"/>
          </a:p>
        </p:txBody>
      </p:sp>
      <p:sp>
        <p:nvSpPr>
          <p:cNvPr id="47" name="TextBox 46"/>
          <p:cNvSpPr txBox="1"/>
          <p:nvPr/>
        </p:nvSpPr>
        <p:spPr>
          <a:xfrm>
            <a:off x="755576" y="378904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Rootsi keel on pärsia keelega lähemalt sugulane kui eesti keelega: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eesti keel ja rootsi keel on kaua aega kontaktis olnud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e</a:t>
            </a:r>
            <a:r>
              <a:rPr lang="et-EE" dirty="0" smtClean="0"/>
              <a:t>esti keel on laenanud grammatilisi vorme ja sõnu</a:t>
            </a:r>
          </a:p>
          <a:p>
            <a:endParaRPr lang="et-EE" dirty="0"/>
          </a:p>
          <a:p>
            <a:r>
              <a:rPr lang="et-EE" dirty="0" smtClean="0"/>
              <a:t>Sõnu ja vorme, mida ühisele algkeele taandada, on vähe</a:t>
            </a:r>
          </a:p>
          <a:p>
            <a:r>
              <a:rPr lang="et-EE" dirty="0"/>
              <a:t>s</a:t>
            </a:r>
            <a:r>
              <a:rPr lang="et-EE" dirty="0" smtClean="0"/>
              <a:t>es suhtes sarnasemad rootsi ja pärsia</a:t>
            </a:r>
          </a:p>
          <a:p>
            <a:endParaRPr lang="et-EE" dirty="0"/>
          </a:p>
          <a:p>
            <a:r>
              <a:rPr lang="et-EE" dirty="0" smtClean="0">
                <a:solidFill>
                  <a:srgbClr val="002060"/>
                </a:solidFill>
              </a:rPr>
              <a:t>Keeled, mis pole sugulased, võivad kontaktis olles muutuda sarnasemaks</a:t>
            </a:r>
            <a:r>
              <a:rPr lang="et-EE" dirty="0" smtClean="0"/>
              <a:t>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46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Tüpoloogiline liigitamine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8170" y="1340768"/>
            <a:ext cx="7490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Lähtutakse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g</a:t>
            </a:r>
            <a:r>
              <a:rPr lang="et-EE" dirty="0" smtClean="0"/>
              <a:t>rammatilistest ja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leksikaalsetest (sõnalistest) omadustest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34888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Keelte mõningane sarnasus võib olla ka juhuslik </a:t>
            </a:r>
            <a:r>
              <a:rPr lang="et-EE" dirty="0" smtClean="0"/>
              <a:t>: kuidas mingeid mõisteid eristatakse (maailmas keeli, kus käsi ja sõrm eraldi mõisted või mõlema jaoks sama väljend).</a:t>
            </a:r>
          </a:p>
          <a:p>
            <a:endParaRPr lang="et-EE" dirty="0" smtClean="0"/>
          </a:p>
          <a:p>
            <a:r>
              <a:rPr lang="et-EE" dirty="0" smtClean="0"/>
              <a:t>Nimisõnade soo järgi võib määrata viit tüüpi keeli: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sootud (e.k),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kahe- (prantsuse),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kolme- (vene),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nelja- (laki k Kaukaasias),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dirty="0" smtClean="0"/>
              <a:t>viie- (</a:t>
            </a:r>
            <a:r>
              <a:rPr lang="et-EE" dirty="0" err="1" smtClean="0"/>
              <a:t>šona</a:t>
            </a:r>
            <a:r>
              <a:rPr lang="et-EE" dirty="0" smtClean="0"/>
              <a:t> k Ida-Aafrikas) ja enamasoolised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17577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TÜÜPIDEKS JAGAMISEL SAAB TEADA: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m</a:t>
            </a:r>
            <a:r>
              <a:rPr lang="et-EE" dirty="0" smtClean="0"/>
              <a:t>illiseid võimalusi maailma keeltes mingi asja väljendamiseks esineb,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k</a:t>
            </a:r>
            <a:r>
              <a:rPr lang="et-EE" dirty="0" smtClean="0"/>
              <a:t>ui levinuderinevad võimalused on ja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k</a:t>
            </a:r>
            <a:r>
              <a:rPr lang="et-EE" dirty="0" smtClean="0"/>
              <a:t>ui sarnased erinevad keeled on.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106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Genealoogiline liigitamine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251315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s</a:t>
            </a:r>
            <a:r>
              <a:rPr lang="et-EE" dirty="0" smtClean="0">
                <a:solidFill>
                  <a:srgbClr val="002060"/>
                </a:solidFill>
              </a:rPr>
              <a:t>ugulaskeeled pärinevad ühisest algkeelest</a:t>
            </a:r>
          </a:p>
          <a:p>
            <a:endParaRPr lang="et-EE" dirty="0"/>
          </a:p>
          <a:p>
            <a:r>
              <a:rPr lang="et-EE" dirty="0" smtClean="0"/>
              <a:t> kasutatakse puu mudelit: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tüves allkeel,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hargneb keelkondadeks,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oksad keelkonna harud,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võrsetes allrühmad,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smtClean="0"/>
              <a:t>puukroonis üksikud keeled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3629019" cy="5024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056" y="6453336"/>
            <a:ext cx="362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k</a:t>
            </a:r>
            <a:r>
              <a:rPr lang="et-EE" dirty="0" smtClean="0"/>
              <a:t>õnelejaid maailmas üle 40%</a:t>
            </a:r>
            <a:endParaRPr lang="et-EE" dirty="0"/>
          </a:p>
        </p:txBody>
      </p:sp>
      <p:cxnSp>
        <p:nvCxnSpPr>
          <p:cNvPr id="9" name="Sirgkonnektor 8"/>
          <p:cNvCxnSpPr/>
          <p:nvPr/>
        </p:nvCxnSpPr>
        <p:spPr>
          <a:xfrm>
            <a:off x="251520" y="4941168"/>
            <a:ext cx="5040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>
            <a:off x="755576" y="443711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irgkonnektor 13"/>
          <p:cNvCxnSpPr/>
          <p:nvPr/>
        </p:nvCxnSpPr>
        <p:spPr>
          <a:xfrm flipH="1">
            <a:off x="780728" y="3708753"/>
            <a:ext cx="3258" cy="23125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504" y="4957137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000" dirty="0"/>
              <a:t>a</a:t>
            </a:r>
            <a:r>
              <a:rPr lang="et-EE" sz="1000" dirty="0" smtClean="0"/>
              <a:t>llkeel u 4000 a tagasi</a:t>
            </a:r>
            <a:endParaRPr lang="et-EE" sz="1000" dirty="0"/>
          </a:p>
        </p:txBody>
      </p:sp>
      <p:cxnSp>
        <p:nvCxnSpPr>
          <p:cNvPr id="20" name="Sirgkonnektor 19"/>
          <p:cNvCxnSpPr/>
          <p:nvPr/>
        </p:nvCxnSpPr>
        <p:spPr>
          <a:xfrm>
            <a:off x="782357" y="3717556"/>
            <a:ext cx="8640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irgkonnektor 20"/>
          <p:cNvCxnSpPr/>
          <p:nvPr/>
        </p:nvCxnSpPr>
        <p:spPr>
          <a:xfrm>
            <a:off x="782357" y="4440195"/>
            <a:ext cx="8640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irgkonnektor 21"/>
          <p:cNvCxnSpPr/>
          <p:nvPr/>
        </p:nvCxnSpPr>
        <p:spPr>
          <a:xfrm>
            <a:off x="783986" y="5157192"/>
            <a:ext cx="8640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irgkonnektor 22"/>
          <p:cNvCxnSpPr/>
          <p:nvPr/>
        </p:nvCxnSpPr>
        <p:spPr>
          <a:xfrm>
            <a:off x="783986" y="6021288"/>
            <a:ext cx="8640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35596" y="3751187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smtClean="0"/>
              <a:t>slaavi</a:t>
            </a:r>
            <a:endParaRPr lang="et-EE" sz="1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3253" y="4440195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smtClean="0"/>
              <a:t>germaani</a:t>
            </a:r>
            <a:endParaRPr lang="et-EE" sz="1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935596" y="5301208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smtClean="0"/>
              <a:t>romaani</a:t>
            </a:r>
            <a:endParaRPr lang="et-EE" sz="1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916127" y="6021288"/>
            <a:ext cx="1051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smtClean="0"/>
              <a:t>iraani</a:t>
            </a:r>
            <a:endParaRPr lang="et-EE" sz="1400" i="1" dirty="0"/>
          </a:p>
        </p:txBody>
      </p:sp>
      <p:cxnSp>
        <p:nvCxnSpPr>
          <p:cNvPr id="32" name="Sirgkonnektor 31"/>
          <p:cNvCxnSpPr/>
          <p:nvPr/>
        </p:nvCxnSpPr>
        <p:spPr>
          <a:xfrm>
            <a:off x="1648082" y="3559639"/>
            <a:ext cx="0" cy="3454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irgkonnektor 32"/>
          <p:cNvCxnSpPr/>
          <p:nvPr/>
        </p:nvCxnSpPr>
        <p:spPr>
          <a:xfrm>
            <a:off x="1648082" y="4242180"/>
            <a:ext cx="0" cy="3519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irgkonnektor 33"/>
          <p:cNvCxnSpPr/>
          <p:nvPr/>
        </p:nvCxnSpPr>
        <p:spPr>
          <a:xfrm>
            <a:off x="1648082" y="4979261"/>
            <a:ext cx="0" cy="3454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irgkonnektor 34"/>
          <p:cNvCxnSpPr/>
          <p:nvPr/>
        </p:nvCxnSpPr>
        <p:spPr>
          <a:xfrm>
            <a:off x="1648082" y="5848570"/>
            <a:ext cx="0" cy="3454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irgkonnektor 36"/>
          <p:cNvCxnSpPr/>
          <p:nvPr/>
        </p:nvCxnSpPr>
        <p:spPr>
          <a:xfrm flipH="1">
            <a:off x="1654568" y="4584321"/>
            <a:ext cx="483856" cy="97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irgkonnektor 37"/>
          <p:cNvCxnSpPr/>
          <p:nvPr/>
        </p:nvCxnSpPr>
        <p:spPr>
          <a:xfrm>
            <a:off x="1684298" y="4979261"/>
            <a:ext cx="42098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irgkonnektor 38"/>
          <p:cNvCxnSpPr/>
          <p:nvPr/>
        </p:nvCxnSpPr>
        <p:spPr>
          <a:xfrm flipH="1">
            <a:off x="1643983" y="5348511"/>
            <a:ext cx="483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irgkonnektor 39"/>
          <p:cNvCxnSpPr/>
          <p:nvPr/>
        </p:nvCxnSpPr>
        <p:spPr>
          <a:xfrm flipV="1">
            <a:off x="1654568" y="6194006"/>
            <a:ext cx="450714" cy="267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irgkonnektor 40"/>
          <p:cNvCxnSpPr/>
          <p:nvPr/>
        </p:nvCxnSpPr>
        <p:spPr>
          <a:xfrm>
            <a:off x="1654568" y="5878401"/>
            <a:ext cx="42455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irgkonnektor 42"/>
          <p:cNvCxnSpPr/>
          <p:nvPr/>
        </p:nvCxnSpPr>
        <p:spPr>
          <a:xfrm flipH="1">
            <a:off x="1464172" y="5992417"/>
            <a:ext cx="945910" cy="1660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irgkonnektor 55"/>
          <p:cNvCxnSpPr/>
          <p:nvPr/>
        </p:nvCxnSpPr>
        <p:spPr>
          <a:xfrm>
            <a:off x="1684298" y="3569054"/>
            <a:ext cx="483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irgkonnektor 56"/>
          <p:cNvCxnSpPr/>
          <p:nvPr/>
        </p:nvCxnSpPr>
        <p:spPr>
          <a:xfrm>
            <a:off x="1684298" y="3892746"/>
            <a:ext cx="483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irgkonnektor 57"/>
          <p:cNvCxnSpPr/>
          <p:nvPr/>
        </p:nvCxnSpPr>
        <p:spPr>
          <a:xfrm>
            <a:off x="1684298" y="4242180"/>
            <a:ext cx="483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Allkeelte rekonstrueerimine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34076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Indoeuroopa allkeelt rekonstrueerides  on teadlased võrrelnud </a:t>
            </a:r>
            <a:endParaRPr lang="et-EE" dirty="0" smtClean="0"/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tänapäeva </a:t>
            </a:r>
            <a:r>
              <a:rPr lang="et-EE" dirty="0" smtClean="0"/>
              <a:t>indoeuroopa keeli omavahel, </a:t>
            </a:r>
            <a:endParaRPr lang="et-EE" dirty="0" smtClean="0"/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allikaid </a:t>
            </a:r>
            <a:r>
              <a:rPr lang="et-EE" dirty="0" smtClean="0"/>
              <a:t>keelte ajaloost ja </a:t>
            </a:r>
            <a:endParaRPr lang="et-EE" dirty="0" smtClean="0"/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hääbunud </a:t>
            </a:r>
            <a:r>
              <a:rPr lang="et-EE" dirty="0" smtClean="0"/>
              <a:t>keeltes kirjutatud tekste.</a:t>
            </a:r>
          </a:p>
          <a:p>
            <a:r>
              <a:rPr lang="et-EE" u="sng" dirty="0" smtClean="0"/>
              <a:t>Üliolulise tähtsusega </a:t>
            </a:r>
            <a:r>
              <a:rPr lang="et-EE" dirty="0" smtClean="0"/>
              <a:t>– hääbunud </a:t>
            </a:r>
            <a:r>
              <a:rPr lang="et-EE" dirty="0" smtClean="0">
                <a:solidFill>
                  <a:srgbClr val="0070C0"/>
                </a:solidFill>
              </a:rPr>
              <a:t>sanskriti keel </a:t>
            </a:r>
            <a:r>
              <a:rPr lang="et-EE" dirty="0" smtClean="0"/>
              <a:t>(arvatakse algkeelele sarnaseimana) + </a:t>
            </a:r>
            <a:r>
              <a:rPr lang="et-EE" dirty="0" smtClean="0">
                <a:solidFill>
                  <a:srgbClr val="0070C0"/>
                </a:solidFill>
              </a:rPr>
              <a:t>vanakreeka ja ladina keel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3149771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Rekonstrueerimine </a:t>
            </a:r>
            <a:r>
              <a:rPr lang="et-EE" dirty="0" smtClean="0">
                <a:solidFill>
                  <a:srgbClr val="7030A0"/>
                </a:solidFill>
              </a:rPr>
              <a:t>võrdlev-ajaloolise meetodiga</a:t>
            </a:r>
            <a:r>
              <a:rPr lang="et-EE" dirty="0" smtClean="0"/>
              <a:t>:</a:t>
            </a:r>
          </a:p>
          <a:p>
            <a:r>
              <a:rPr lang="et-EE" dirty="0"/>
              <a:t>e</a:t>
            </a:r>
            <a:r>
              <a:rPr lang="et-EE" dirty="0" smtClean="0"/>
              <a:t>ri keelte samatähenduslikud sõnad püütakse algkeeleks kokku viia – seletada , kuidas on kujunenud tänapäeva keele sõnad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Indoeuroopa algkeele </a:t>
            </a:r>
            <a:r>
              <a:rPr lang="et-EE" dirty="0" smtClean="0"/>
              <a:t>seletamisel </a:t>
            </a:r>
            <a:r>
              <a:rPr lang="et-EE" dirty="0" smtClean="0">
                <a:solidFill>
                  <a:srgbClr val="002060"/>
                </a:solidFill>
              </a:rPr>
              <a:t>võrreldi kreeka, ladina, inglise, sanskriti</a:t>
            </a:r>
            <a:r>
              <a:rPr lang="et-EE" dirty="0" smtClean="0"/>
              <a:t> keelt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508518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Algkeel on hüpoteetiline</a:t>
            </a:r>
            <a:r>
              <a:rPr lang="et-EE" dirty="0" smtClean="0"/>
              <a:t>, nendeni on jõutud kaudsete andmete põhjal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6612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Tänapäeval  sanskriti keelele sarnaseim (arhailisim) keel – leedu keel, mida kasutatakse teaduses sanskritiga võrdselt.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65253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Esmalt rekonstrueeriti indoeuroopa algkeel, seejärel Altai ja Uurali.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430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Isolaatkeeled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4127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k</a:t>
            </a:r>
            <a:r>
              <a:rPr lang="et-EE" dirty="0" smtClean="0"/>
              <a:t>eeled, mis </a:t>
            </a:r>
            <a:r>
              <a:rPr lang="et-EE" dirty="0" smtClean="0">
                <a:solidFill>
                  <a:srgbClr val="002060"/>
                </a:solidFill>
              </a:rPr>
              <a:t>ei näi ühegi maailma keelega suguluses olevat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g</a:t>
            </a:r>
            <a:r>
              <a:rPr lang="et-EE" dirty="0" smtClean="0"/>
              <a:t>enealoogiliselt  pole õnnestunud liigitada:</a:t>
            </a:r>
          </a:p>
          <a:p>
            <a:endParaRPr lang="et-E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70C0"/>
                </a:solidFill>
              </a:rPr>
              <a:t>b</a:t>
            </a:r>
            <a:r>
              <a:rPr lang="et-EE" dirty="0" smtClean="0">
                <a:solidFill>
                  <a:srgbClr val="0070C0"/>
                </a:solidFill>
              </a:rPr>
              <a:t>aski keel </a:t>
            </a:r>
            <a:r>
              <a:rPr lang="et-EE" dirty="0" smtClean="0"/>
              <a:t>Püreneedes (Põhja-Hispaanias, Põhja-Prantsusmaal)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 err="1">
                <a:solidFill>
                  <a:srgbClr val="0070C0"/>
                </a:solidFill>
              </a:rPr>
              <a:t>b</a:t>
            </a:r>
            <a:r>
              <a:rPr lang="et-EE" dirty="0" err="1" smtClean="0">
                <a:solidFill>
                  <a:srgbClr val="0070C0"/>
                </a:solidFill>
              </a:rPr>
              <a:t>urušaski</a:t>
            </a:r>
            <a:r>
              <a:rPr lang="et-EE" dirty="0" smtClean="0">
                <a:solidFill>
                  <a:srgbClr val="0070C0"/>
                </a:solidFill>
              </a:rPr>
              <a:t> </a:t>
            </a:r>
            <a:r>
              <a:rPr lang="et-EE" dirty="0" smtClean="0"/>
              <a:t>keel Põhja-Pakistanis, Põhja-Indias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591600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Arvatakse, 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p</a:t>
            </a:r>
            <a:r>
              <a:rPr lang="et-EE" dirty="0" smtClean="0"/>
              <a:t>ärinevad eelajaloolisest ajast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b</a:t>
            </a:r>
            <a:r>
              <a:rPr lang="et-EE" dirty="0" smtClean="0"/>
              <a:t>askid Edela-Euroopa põliselanikud enne </a:t>
            </a:r>
            <a:r>
              <a:rPr lang="et-EE" dirty="0" err="1" smtClean="0"/>
              <a:t>indoeurooplaste</a:t>
            </a:r>
            <a:r>
              <a:rPr lang="et-EE" dirty="0" smtClean="0"/>
              <a:t> saabumist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err="1"/>
              <a:t>b</a:t>
            </a:r>
            <a:r>
              <a:rPr lang="et-EE" dirty="0" err="1" smtClean="0"/>
              <a:t>urušid</a:t>
            </a:r>
            <a:r>
              <a:rPr lang="et-EE" dirty="0" smtClean="0"/>
              <a:t> Põhja-India põliselanikud enne draviidide ja </a:t>
            </a:r>
            <a:r>
              <a:rPr lang="et-EE" dirty="0" err="1" smtClean="0"/>
              <a:t>indoeurooplaste</a:t>
            </a:r>
            <a:r>
              <a:rPr lang="et-EE" dirty="0" smtClean="0"/>
              <a:t> tulekut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22920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Siiski on kõik </a:t>
            </a:r>
            <a:r>
              <a:rPr lang="et-EE" dirty="0" smtClean="0">
                <a:solidFill>
                  <a:srgbClr val="002060"/>
                </a:solidFill>
              </a:rPr>
              <a:t>keeled kontaktis </a:t>
            </a:r>
            <a:r>
              <a:rPr lang="et-EE" dirty="0" smtClean="0"/>
              <a:t>ümbritsevate keeltega, 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saanud</a:t>
            </a:r>
            <a:r>
              <a:rPr lang="et-EE" dirty="0" smtClean="0"/>
              <a:t> teistelt keeltelt </a:t>
            </a:r>
            <a:r>
              <a:rPr lang="et-EE" dirty="0" smtClean="0">
                <a:solidFill>
                  <a:srgbClr val="002060"/>
                </a:solidFill>
              </a:rPr>
              <a:t>mõjutusi.</a:t>
            </a:r>
            <a:endParaRPr lang="et-E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Keelekontaktid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Keelte kontakt – nende kõnelejad suhtlevad omavahel tihedalt</a:t>
            </a:r>
          </a:p>
          <a:p>
            <a:r>
              <a:rPr lang="et-EE" dirty="0" smtClean="0"/>
              <a:t>Keeled mõjutavad üksteist: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l</a:t>
            </a:r>
            <a:r>
              <a:rPr lang="et-EE" dirty="0" smtClean="0"/>
              <a:t>aenavad sõnu, häälikuid, grammatilisi struktuure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muutuvad selle tulemusel sarnasemaks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86448" y="285293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Sõltuvalt kõnelejate arvust ja keelte staatusest ühiskonnas on keelekontakt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70C0"/>
                </a:solidFill>
              </a:rPr>
              <a:t>ühesuunaline</a:t>
            </a:r>
          </a:p>
          <a:p>
            <a:r>
              <a:rPr lang="et-EE" dirty="0"/>
              <a:t>	</a:t>
            </a:r>
            <a:r>
              <a:rPr lang="et-EE" dirty="0" smtClean="0"/>
              <a:t>üks keel mõjutab teist, ilma et teine esimest mõjutaks (vene keelest eesti keelde palju sõnu tulnud (</a:t>
            </a:r>
            <a:r>
              <a:rPr lang="et-EE" i="1" dirty="0" smtClean="0"/>
              <a:t>rist, raamat, lusikas, aken </a:t>
            </a:r>
            <a:r>
              <a:rPr lang="et-EE" dirty="0" smtClean="0"/>
              <a:t>jt), vastupidi mitte)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rgbClr val="0070C0"/>
                </a:solidFill>
              </a:rPr>
              <a:t>k</a:t>
            </a:r>
            <a:r>
              <a:rPr lang="et-EE" dirty="0" smtClean="0">
                <a:solidFill>
                  <a:srgbClr val="0070C0"/>
                </a:solidFill>
              </a:rPr>
              <a:t>ahesuunaline</a:t>
            </a:r>
          </a:p>
          <a:p>
            <a:r>
              <a:rPr lang="et-EE" dirty="0">
                <a:solidFill>
                  <a:srgbClr val="0070C0"/>
                </a:solidFill>
              </a:rPr>
              <a:t>	</a:t>
            </a:r>
            <a:r>
              <a:rPr lang="et-EE" dirty="0" smtClean="0"/>
              <a:t>keeled mõjutavad üksteist vastastikku (läti ja eesti keel - sõnavara ja grammatiliste struktuuride  sarnastumine (kaudne kõneviis))</a:t>
            </a:r>
          </a:p>
        </p:txBody>
      </p:sp>
    </p:spTree>
    <p:extLst>
      <p:ext uri="{BB962C8B-B14F-4D97-AF65-F5344CB8AC3E}">
        <p14:creationId xmlns:p14="http://schemas.microsoft.com/office/powerpoint/2010/main" val="22326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et-EE" sz="3600" b="1" i="1" dirty="0" err="1" smtClean="0"/>
              <a:t>Lingua-franca</a:t>
            </a:r>
            <a:r>
              <a:rPr lang="et-EE" sz="3600" b="1" i="1" dirty="0" smtClean="0"/>
              <a:t>, mitmekeelsus, keeleliit</a:t>
            </a:r>
            <a:endParaRPr lang="et-EE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Eri keelte rääkijad kasutavad omavahelises suhtluses üht kindlat keelt, suurt ja prestiižikat, millel poliitiline ja kultuuriline võim</a:t>
            </a:r>
          </a:p>
          <a:p>
            <a:endParaRPr lang="et-EE" dirty="0" smtClean="0"/>
          </a:p>
          <a:p>
            <a:r>
              <a:rPr lang="et-EE" dirty="0" smtClean="0"/>
              <a:t>Antiik- ja keskajal toimis Vahemeremaades </a:t>
            </a:r>
            <a:r>
              <a:rPr lang="et-EE" i="1" dirty="0" err="1" smtClean="0"/>
              <a:t>lingua</a:t>
            </a:r>
            <a:r>
              <a:rPr lang="et-EE" i="1" dirty="0" smtClean="0"/>
              <a:t> </a:t>
            </a:r>
            <a:r>
              <a:rPr lang="et-EE" i="1" dirty="0" err="1" smtClean="0"/>
              <a:t>francana</a:t>
            </a:r>
            <a:r>
              <a:rPr lang="et-EE" i="1" dirty="0" smtClean="0"/>
              <a:t> </a:t>
            </a:r>
            <a:r>
              <a:rPr lang="et-EE" dirty="0" smtClean="0">
                <a:solidFill>
                  <a:srgbClr val="002060"/>
                </a:solidFill>
              </a:rPr>
              <a:t>ladina ja kreeka keel</a:t>
            </a:r>
            <a:r>
              <a:rPr lang="et-EE" dirty="0" smtClean="0"/>
              <a:t>, tänapäeva maailmas </a:t>
            </a:r>
            <a:r>
              <a:rPr lang="et-EE" dirty="0" smtClean="0">
                <a:solidFill>
                  <a:srgbClr val="002060"/>
                </a:solidFill>
              </a:rPr>
              <a:t>inglise keel</a:t>
            </a:r>
          </a:p>
          <a:p>
            <a:r>
              <a:rPr lang="et-EE" dirty="0">
                <a:solidFill>
                  <a:srgbClr val="002060"/>
                </a:solidFill>
              </a:rPr>
              <a:t>e</a:t>
            </a:r>
            <a:r>
              <a:rPr lang="et-EE" dirty="0" smtClean="0">
                <a:solidFill>
                  <a:srgbClr val="002060"/>
                </a:solidFill>
              </a:rPr>
              <a:t>speranto </a:t>
            </a:r>
            <a:r>
              <a:rPr lang="et-EE" dirty="0" smtClean="0"/>
              <a:t>oli selleks mõeldud (ei kehtestanud end)</a:t>
            </a:r>
            <a:endParaRPr lang="et-EE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50100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Keelekontakt võib puudutada mitut keelt korraga – kogukonnad suhtlevad tihedalt, </a:t>
            </a:r>
            <a:r>
              <a:rPr lang="et-EE" i="1" dirty="0" err="1" smtClean="0">
                <a:solidFill>
                  <a:srgbClr val="002060"/>
                </a:solidFill>
              </a:rPr>
              <a:t>lingua</a:t>
            </a:r>
            <a:r>
              <a:rPr lang="et-EE" i="1" dirty="0" smtClean="0">
                <a:solidFill>
                  <a:srgbClr val="002060"/>
                </a:solidFill>
              </a:rPr>
              <a:t> </a:t>
            </a:r>
            <a:r>
              <a:rPr lang="et-EE" i="1" dirty="0" err="1" smtClean="0">
                <a:solidFill>
                  <a:srgbClr val="002060"/>
                </a:solidFill>
              </a:rPr>
              <a:t>franca</a:t>
            </a:r>
            <a:r>
              <a:rPr lang="et-EE" dirty="0" err="1" smtClean="0"/>
              <a:t>`na</a:t>
            </a:r>
            <a:r>
              <a:rPr lang="et-EE" dirty="0" smtClean="0"/>
              <a:t> ei toimi ükski</a:t>
            </a:r>
          </a:p>
          <a:p>
            <a:r>
              <a:rPr lang="et-EE" dirty="0"/>
              <a:t>	</a:t>
            </a:r>
            <a:r>
              <a:rPr lang="et-EE" dirty="0" smtClean="0"/>
              <a:t>		muututakse mitmekeelseks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94116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Keeled moodustavad keeleliidu e </a:t>
            </a:r>
            <a:r>
              <a:rPr lang="et-EE" i="1" dirty="0" err="1" smtClean="0">
                <a:solidFill>
                  <a:srgbClr val="002060"/>
                </a:solidFill>
              </a:rPr>
              <a:t>sprachbund</a:t>
            </a:r>
            <a:r>
              <a:rPr lang="et-EE" dirty="0" err="1" smtClean="0"/>
              <a:t>`i</a:t>
            </a:r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kontakteeruvad keeled mõjutavad üksteist, grammatikad muutuvad sarnasemaks – justkui oleks sama grammatikaga keeled, kuid erineva sõnavaraga (19.saj-l avastati Balkani keeleliit)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26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Keeleliit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3441700" cy="374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70080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Keeleliidul on keskus ja perifeeria</a:t>
            </a:r>
          </a:p>
          <a:p>
            <a:r>
              <a:rPr lang="et-EE" dirty="0" smtClean="0"/>
              <a:t>Keskuses olevad keeled mõjutavad üksteist enim</a:t>
            </a:r>
          </a:p>
          <a:p>
            <a:r>
              <a:rPr lang="et-EE" dirty="0" smtClean="0"/>
              <a:t>Häälikusüsteem, sõnavara, lauseehitus muutuvad kergesti</a:t>
            </a:r>
          </a:p>
          <a:p>
            <a:r>
              <a:rPr lang="et-EE" dirty="0" smtClean="0"/>
              <a:t>Morfoloogia pole muutumisaldis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74058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Balkani keeleliit</a:t>
            </a:r>
          </a:p>
          <a:p>
            <a:r>
              <a:rPr lang="et-EE" dirty="0" smtClean="0"/>
              <a:t>Keskus: albaania, makedoonia, bulgaaria</a:t>
            </a:r>
          </a:p>
          <a:p>
            <a:r>
              <a:rPr lang="et-EE" dirty="0"/>
              <a:t>r</a:t>
            </a:r>
            <a:r>
              <a:rPr lang="et-EE" dirty="0" smtClean="0"/>
              <a:t>umeenia, kreeka, serbia-horvaadi  ja mõni väiksem keel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22920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Muutus eesti keeles: </a:t>
            </a:r>
            <a:r>
              <a:rPr lang="et-EE" i="1" dirty="0" smtClean="0"/>
              <a:t>f</a:t>
            </a:r>
            <a:r>
              <a:rPr lang="et-EE" dirty="0" smtClean="0"/>
              <a:t>-i tulek võõrsõnadega (</a:t>
            </a:r>
            <a:r>
              <a:rPr lang="et-EE" i="1" dirty="0" smtClean="0"/>
              <a:t>föön</a:t>
            </a:r>
            <a:r>
              <a:rPr lang="et-EE" dirty="0" smtClean="0"/>
              <a:t>), nüüd ka omasõnade häälduses: </a:t>
            </a:r>
            <a:r>
              <a:rPr lang="et-EE" i="1" dirty="0" err="1" smtClean="0"/>
              <a:t>raffas</a:t>
            </a:r>
            <a:r>
              <a:rPr lang="et-EE" i="1" dirty="0" smtClean="0"/>
              <a:t>, </a:t>
            </a:r>
            <a:r>
              <a:rPr lang="et-EE" i="1" dirty="0" err="1" smtClean="0"/>
              <a:t>vaffa</a:t>
            </a: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29805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821</Words>
  <Application>Microsoft Office PowerPoint</Application>
  <PresentationFormat>Ekraaniseanss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Default Design</vt:lpstr>
      <vt:lpstr>I osa. KEEL ja KEELED </vt:lpstr>
      <vt:lpstr>Liigitamise alused</vt:lpstr>
      <vt:lpstr>Tüpoloogiline liigitamine</vt:lpstr>
      <vt:lpstr>Genealoogiline liigitamine</vt:lpstr>
      <vt:lpstr>Allkeelte rekonstrueerimine</vt:lpstr>
      <vt:lpstr>Isolaatkeeled</vt:lpstr>
      <vt:lpstr>Keelekontaktid</vt:lpstr>
      <vt:lpstr>Lingua-franca, mitmekeelsus, keeleliit</vt:lpstr>
      <vt:lpstr>Keeleliit</vt:lpstr>
      <vt:lpstr>Väljasuremine</vt:lpstr>
      <vt:lpstr>Pidžin- ja kreoolkeeled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osa. KEEL ja KEELED </dc:title>
  <dc:creator>Kasutaja</dc:creator>
  <cp:lastModifiedBy>Kasutaja</cp:lastModifiedBy>
  <cp:revision>20</cp:revision>
  <dcterms:created xsi:type="dcterms:W3CDTF">2013-09-18T09:44:02Z</dcterms:created>
  <dcterms:modified xsi:type="dcterms:W3CDTF">2013-09-23T16:51:05Z</dcterms:modified>
</cp:coreProperties>
</file>