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65" r:id="rId1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ikejaotis" id="{8B6BFE71-702A-498D-A65A-C3481C432F99}">
          <p14:sldIdLst>
            <p14:sldId id="257"/>
            <p14:sldId id="258"/>
          </p14:sldIdLst>
        </p14:section>
        <p14:section name="Tiitlita jaotis" id="{6994279F-62CE-43AC-8A57-9EF5E9C98F66}">
          <p14:sldIdLst>
            <p14:sldId id="259"/>
            <p14:sldId id="260"/>
            <p14:sldId id="261"/>
            <p14:sldId id="262"/>
            <p14:sldId id="263"/>
            <p14:sldId id="264"/>
            <p14:sldId id="266"/>
            <p14:sldId id="267"/>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37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lvl1pPr>
              <a:defRPr/>
            </a:lvl1pPr>
          </a:lstStyle>
          <a:p>
            <a:endParaRPr 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4A289479-87E9-4B51-B9E9-727025DAAE03}"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868867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13114664-F7D7-4E64-B009-0B5A3AC3C1AE}"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232403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9A856A37-1BB1-44FE-BEEA-7863519D8120}"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2704855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Pealkiri ja tabel">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smtClean="0"/>
              <a:t>Muutke tiitli laadi</a:t>
            </a:r>
            <a:endParaRPr lang="et-EE"/>
          </a:p>
        </p:txBody>
      </p:sp>
      <p:sp>
        <p:nvSpPr>
          <p:cNvPr id="3" name="Tabeli kohatäide 2"/>
          <p:cNvSpPr>
            <a:spLocks noGrp="1"/>
          </p:cNvSpPr>
          <p:nvPr>
            <p:ph type="tbl" idx="1"/>
          </p:nvPr>
        </p:nvSpPr>
        <p:spPr>
          <a:xfrm>
            <a:off x="457200" y="1600200"/>
            <a:ext cx="8229600" cy="4525963"/>
          </a:xfrm>
        </p:spPr>
        <p:txBody>
          <a:bodyPr/>
          <a:lstStyle/>
          <a:p>
            <a:endParaRPr lang="et-EE"/>
          </a:p>
        </p:txBody>
      </p:sp>
      <p:sp>
        <p:nvSpPr>
          <p:cNvPr id="4" name="Kuupäeva kohatäide 3"/>
          <p:cNvSpPr>
            <a:spLocks noGrp="1"/>
          </p:cNvSpPr>
          <p:nvPr>
            <p:ph type="dt" sz="half" idx="10"/>
          </p:nvPr>
        </p:nvSpPr>
        <p:spPr>
          <a:xfrm>
            <a:off x="457200" y="6245225"/>
            <a:ext cx="2133600" cy="476250"/>
          </a:xfrm>
        </p:spPr>
        <p:txBody>
          <a:bodyPr/>
          <a:lstStyle>
            <a:lvl1pPr>
              <a:defRPr/>
            </a:lvl1pPr>
          </a:lstStyle>
          <a:p>
            <a:endParaRPr lang="et-EE">
              <a:solidFill>
                <a:srgbClr val="000000"/>
              </a:solidFill>
            </a:endParaRPr>
          </a:p>
        </p:txBody>
      </p:sp>
      <p:sp>
        <p:nvSpPr>
          <p:cNvPr id="5" name="Jaluse kohatäide 4"/>
          <p:cNvSpPr>
            <a:spLocks noGrp="1"/>
          </p:cNvSpPr>
          <p:nvPr>
            <p:ph type="ftr" sz="quarter" idx="11"/>
          </p:nvPr>
        </p:nvSpPr>
        <p:spPr>
          <a:xfrm>
            <a:off x="3124200" y="6245225"/>
            <a:ext cx="2895600" cy="476250"/>
          </a:xfrm>
        </p:spPr>
        <p:txBody>
          <a:bodyPr/>
          <a:lstStyle>
            <a:lvl1pPr>
              <a:defRPr/>
            </a:lvl1pPr>
          </a:lstStyle>
          <a:p>
            <a:endParaRPr lang="et-EE">
              <a:solidFill>
                <a:srgbClr val="000000"/>
              </a:solidFill>
            </a:endParaRPr>
          </a:p>
        </p:txBody>
      </p:sp>
      <p:sp>
        <p:nvSpPr>
          <p:cNvPr id="6" name="Slaidinumbri kohatäide 5"/>
          <p:cNvSpPr>
            <a:spLocks noGrp="1"/>
          </p:cNvSpPr>
          <p:nvPr>
            <p:ph type="sldNum" sz="quarter" idx="12"/>
          </p:nvPr>
        </p:nvSpPr>
        <p:spPr>
          <a:xfrm>
            <a:off x="6553200" y="6245225"/>
            <a:ext cx="2133600" cy="476250"/>
          </a:xfrm>
        </p:spPr>
        <p:txBody>
          <a:bodyPr/>
          <a:lstStyle>
            <a:lvl1pPr>
              <a:defRPr/>
            </a:lvl1pPr>
          </a:lstStyle>
          <a:p>
            <a:fld id="{BE346982-F852-4A5B-8D63-5A21CC64CBE4}"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209040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EE8214CD-E8F4-4AFC-B68B-667C2E24260D}"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99127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Muutke teksti laade</a:t>
            </a:r>
          </a:p>
        </p:txBody>
      </p:sp>
      <p:sp>
        <p:nvSpPr>
          <p:cNvPr id="4" name="Kuupäeva kohatäide 3"/>
          <p:cNvSpPr>
            <a:spLocks noGrp="1"/>
          </p:cNvSpPr>
          <p:nvPr>
            <p:ph type="dt" sz="half" idx="10"/>
          </p:nvPr>
        </p:nvSpPr>
        <p:spPr/>
        <p:txBody>
          <a:bodyPr/>
          <a:lstStyle>
            <a:lvl1pPr>
              <a:defRPr/>
            </a:lvl1pPr>
          </a:lstStyle>
          <a:p>
            <a:endParaRPr lang="et-EE">
              <a:solidFill>
                <a:srgbClr val="000000"/>
              </a:solidFill>
            </a:endParaRPr>
          </a:p>
        </p:txBody>
      </p:sp>
      <p:sp>
        <p:nvSpPr>
          <p:cNvPr id="5" name="Jaluse kohatäide 4"/>
          <p:cNvSpPr>
            <a:spLocks noGrp="1"/>
          </p:cNvSpPr>
          <p:nvPr>
            <p:ph type="ftr" sz="quarter" idx="11"/>
          </p:nvPr>
        </p:nvSpPr>
        <p:spPr/>
        <p:txBody>
          <a:bodyPr/>
          <a:lstStyle>
            <a:lvl1pPr>
              <a:defRPr/>
            </a:lvl1pPr>
          </a:lstStyle>
          <a:p>
            <a:endParaRPr lang="et-EE">
              <a:solidFill>
                <a:srgbClr val="000000"/>
              </a:solidFill>
            </a:endParaRPr>
          </a:p>
        </p:txBody>
      </p:sp>
      <p:sp>
        <p:nvSpPr>
          <p:cNvPr id="6" name="Slaidinumbri kohatäide 5"/>
          <p:cNvSpPr>
            <a:spLocks noGrp="1"/>
          </p:cNvSpPr>
          <p:nvPr>
            <p:ph type="sldNum" sz="quarter" idx="12"/>
          </p:nvPr>
        </p:nvSpPr>
        <p:spPr/>
        <p:txBody>
          <a:bodyPr/>
          <a:lstStyle>
            <a:lvl1pPr>
              <a:defRPr/>
            </a:lvl1pPr>
          </a:lstStyle>
          <a:p>
            <a:fld id="{4EBF0B73-AD35-416D-86B8-F407E89080D0}"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87273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lvl1pPr>
              <a:defRPr/>
            </a:lvl1pPr>
          </a:lstStyle>
          <a:p>
            <a:endParaRPr lang="et-EE">
              <a:solidFill>
                <a:srgbClr val="000000"/>
              </a:solidFill>
            </a:endParaRPr>
          </a:p>
        </p:txBody>
      </p:sp>
      <p:sp>
        <p:nvSpPr>
          <p:cNvPr id="6" name="Jaluse kohatäide 5"/>
          <p:cNvSpPr>
            <a:spLocks noGrp="1"/>
          </p:cNvSpPr>
          <p:nvPr>
            <p:ph type="ftr" sz="quarter" idx="11"/>
          </p:nvPr>
        </p:nvSpPr>
        <p:spPr/>
        <p:txBody>
          <a:bodyPr/>
          <a:lstStyle>
            <a:lvl1pPr>
              <a:defRPr/>
            </a:lvl1pPr>
          </a:lstStyle>
          <a:p>
            <a:endParaRPr lang="et-EE">
              <a:solidFill>
                <a:srgbClr val="000000"/>
              </a:solidFill>
            </a:endParaRPr>
          </a:p>
        </p:txBody>
      </p:sp>
      <p:sp>
        <p:nvSpPr>
          <p:cNvPr id="7" name="Slaidinumbri kohatäide 6"/>
          <p:cNvSpPr>
            <a:spLocks noGrp="1"/>
          </p:cNvSpPr>
          <p:nvPr>
            <p:ph type="sldNum" sz="quarter" idx="12"/>
          </p:nvPr>
        </p:nvSpPr>
        <p:spPr/>
        <p:txBody>
          <a:bodyPr/>
          <a:lstStyle>
            <a:lvl1pPr>
              <a:defRPr/>
            </a:lvl1pPr>
          </a:lstStyle>
          <a:p>
            <a:fld id="{D8F8D658-56ED-47D6-B8D6-A2409BA1C90F}"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2640585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lvl1pPr>
              <a:defRPr/>
            </a:lvl1pPr>
          </a:lstStyle>
          <a:p>
            <a:endParaRPr lang="et-EE">
              <a:solidFill>
                <a:srgbClr val="000000"/>
              </a:solidFill>
            </a:endParaRPr>
          </a:p>
        </p:txBody>
      </p:sp>
      <p:sp>
        <p:nvSpPr>
          <p:cNvPr id="8" name="Jaluse kohatäide 7"/>
          <p:cNvSpPr>
            <a:spLocks noGrp="1"/>
          </p:cNvSpPr>
          <p:nvPr>
            <p:ph type="ftr" sz="quarter" idx="11"/>
          </p:nvPr>
        </p:nvSpPr>
        <p:spPr/>
        <p:txBody>
          <a:bodyPr/>
          <a:lstStyle>
            <a:lvl1pPr>
              <a:defRPr/>
            </a:lvl1pPr>
          </a:lstStyle>
          <a:p>
            <a:endParaRPr lang="et-EE">
              <a:solidFill>
                <a:srgbClr val="000000"/>
              </a:solidFill>
            </a:endParaRPr>
          </a:p>
        </p:txBody>
      </p:sp>
      <p:sp>
        <p:nvSpPr>
          <p:cNvPr id="9" name="Slaidinumbri kohatäide 8"/>
          <p:cNvSpPr>
            <a:spLocks noGrp="1"/>
          </p:cNvSpPr>
          <p:nvPr>
            <p:ph type="sldNum" sz="quarter" idx="12"/>
          </p:nvPr>
        </p:nvSpPr>
        <p:spPr/>
        <p:txBody>
          <a:bodyPr/>
          <a:lstStyle>
            <a:lvl1pPr>
              <a:defRPr/>
            </a:lvl1pPr>
          </a:lstStyle>
          <a:p>
            <a:fld id="{34A83F17-CDC5-45AB-BF26-4F50C244B123}"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32973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lvl1pPr>
              <a:defRPr/>
            </a:lvl1pPr>
          </a:lstStyle>
          <a:p>
            <a:endParaRPr lang="et-EE">
              <a:solidFill>
                <a:srgbClr val="000000"/>
              </a:solidFill>
            </a:endParaRPr>
          </a:p>
        </p:txBody>
      </p:sp>
      <p:sp>
        <p:nvSpPr>
          <p:cNvPr id="4" name="Jaluse kohatäide 3"/>
          <p:cNvSpPr>
            <a:spLocks noGrp="1"/>
          </p:cNvSpPr>
          <p:nvPr>
            <p:ph type="ftr" sz="quarter" idx="11"/>
          </p:nvPr>
        </p:nvSpPr>
        <p:spPr/>
        <p:txBody>
          <a:bodyPr/>
          <a:lstStyle>
            <a:lvl1pPr>
              <a:defRPr/>
            </a:lvl1pPr>
          </a:lstStyle>
          <a:p>
            <a:endParaRPr lang="et-EE">
              <a:solidFill>
                <a:srgbClr val="000000"/>
              </a:solidFill>
            </a:endParaRPr>
          </a:p>
        </p:txBody>
      </p:sp>
      <p:sp>
        <p:nvSpPr>
          <p:cNvPr id="5" name="Slaidinumbri kohatäide 4"/>
          <p:cNvSpPr>
            <a:spLocks noGrp="1"/>
          </p:cNvSpPr>
          <p:nvPr>
            <p:ph type="sldNum" sz="quarter" idx="12"/>
          </p:nvPr>
        </p:nvSpPr>
        <p:spPr/>
        <p:txBody>
          <a:bodyPr/>
          <a:lstStyle>
            <a:lvl1pPr>
              <a:defRPr/>
            </a:lvl1pPr>
          </a:lstStyle>
          <a:p>
            <a:fld id="{58A739CD-3C5C-4BD4-8048-D7714413B3AD}"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795810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t-EE">
              <a:solidFill>
                <a:srgbClr val="000000"/>
              </a:solidFill>
            </a:endParaRPr>
          </a:p>
        </p:txBody>
      </p:sp>
      <p:sp>
        <p:nvSpPr>
          <p:cNvPr id="3" name="Jaluse kohatäide 2"/>
          <p:cNvSpPr>
            <a:spLocks noGrp="1"/>
          </p:cNvSpPr>
          <p:nvPr>
            <p:ph type="ftr" sz="quarter" idx="11"/>
          </p:nvPr>
        </p:nvSpPr>
        <p:spPr/>
        <p:txBody>
          <a:bodyPr/>
          <a:lstStyle>
            <a:lvl1pPr>
              <a:defRPr/>
            </a:lvl1pPr>
          </a:lstStyle>
          <a:p>
            <a:endParaRPr lang="et-EE">
              <a:solidFill>
                <a:srgbClr val="000000"/>
              </a:solidFill>
            </a:endParaRPr>
          </a:p>
        </p:txBody>
      </p:sp>
      <p:sp>
        <p:nvSpPr>
          <p:cNvPr id="4" name="Slaidinumbri kohatäide 3"/>
          <p:cNvSpPr>
            <a:spLocks noGrp="1"/>
          </p:cNvSpPr>
          <p:nvPr>
            <p:ph type="sldNum" sz="quarter" idx="12"/>
          </p:nvPr>
        </p:nvSpPr>
        <p:spPr/>
        <p:txBody>
          <a:bodyPr/>
          <a:lstStyle>
            <a:lvl1pPr>
              <a:defRPr/>
            </a:lvl1pPr>
          </a:lstStyle>
          <a:p>
            <a:fld id="{4F47496C-921B-445F-A2D1-50A548F26DC8}"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396776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t-EE">
              <a:solidFill>
                <a:srgbClr val="000000"/>
              </a:solidFill>
            </a:endParaRPr>
          </a:p>
        </p:txBody>
      </p:sp>
      <p:sp>
        <p:nvSpPr>
          <p:cNvPr id="6" name="Jaluse kohatäide 5"/>
          <p:cNvSpPr>
            <a:spLocks noGrp="1"/>
          </p:cNvSpPr>
          <p:nvPr>
            <p:ph type="ftr" sz="quarter" idx="11"/>
          </p:nvPr>
        </p:nvSpPr>
        <p:spPr/>
        <p:txBody>
          <a:bodyPr/>
          <a:lstStyle>
            <a:lvl1pPr>
              <a:defRPr/>
            </a:lvl1pPr>
          </a:lstStyle>
          <a:p>
            <a:endParaRPr lang="et-EE">
              <a:solidFill>
                <a:srgbClr val="000000"/>
              </a:solidFill>
            </a:endParaRPr>
          </a:p>
        </p:txBody>
      </p:sp>
      <p:sp>
        <p:nvSpPr>
          <p:cNvPr id="7" name="Slaidinumbri kohatäide 6"/>
          <p:cNvSpPr>
            <a:spLocks noGrp="1"/>
          </p:cNvSpPr>
          <p:nvPr>
            <p:ph type="sldNum" sz="quarter" idx="12"/>
          </p:nvPr>
        </p:nvSpPr>
        <p:spPr/>
        <p:txBody>
          <a:bodyPr/>
          <a:lstStyle>
            <a:lvl1pPr>
              <a:defRPr/>
            </a:lvl1pPr>
          </a:lstStyle>
          <a:p>
            <a:fld id="{E1289BC6-A02D-4F8E-9B7B-5728BF2EE5FC}"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1695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t-EE">
              <a:solidFill>
                <a:srgbClr val="000000"/>
              </a:solidFill>
            </a:endParaRPr>
          </a:p>
        </p:txBody>
      </p:sp>
      <p:sp>
        <p:nvSpPr>
          <p:cNvPr id="6" name="Jaluse kohatäide 5"/>
          <p:cNvSpPr>
            <a:spLocks noGrp="1"/>
          </p:cNvSpPr>
          <p:nvPr>
            <p:ph type="ftr" sz="quarter" idx="11"/>
          </p:nvPr>
        </p:nvSpPr>
        <p:spPr/>
        <p:txBody>
          <a:bodyPr/>
          <a:lstStyle>
            <a:lvl1pPr>
              <a:defRPr/>
            </a:lvl1pPr>
          </a:lstStyle>
          <a:p>
            <a:endParaRPr lang="et-EE">
              <a:solidFill>
                <a:srgbClr val="000000"/>
              </a:solidFill>
            </a:endParaRPr>
          </a:p>
        </p:txBody>
      </p:sp>
      <p:sp>
        <p:nvSpPr>
          <p:cNvPr id="7" name="Slaidinumbri kohatäide 6"/>
          <p:cNvSpPr>
            <a:spLocks noGrp="1"/>
          </p:cNvSpPr>
          <p:nvPr>
            <p:ph type="sldNum" sz="quarter" idx="12"/>
          </p:nvPr>
        </p:nvSpPr>
        <p:spPr/>
        <p:txBody>
          <a:bodyPr/>
          <a:lstStyle>
            <a:lvl1pPr>
              <a:defRPr/>
            </a:lvl1pPr>
          </a:lstStyle>
          <a:p>
            <a:fld id="{059EA53C-F382-492B-84E8-98F7CA62D9D9}" type="slidenum">
              <a:rPr lang="et-EE">
                <a:solidFill>
                  <a:srgbClr val="000000"/>
                </a:solidFill>
              </a:rPr>
              <a:pPr/>
              <a:t>‹#›</a:t>
            </a:fld>
            <a:endParaRPr lang="et-EE">
              <a:solidFill>
                <a:srgbClr val="000000"/>
              </a:solidFill>
            </a:endParaRPr>
          </a:p>
        </p:txBody>
      </p:sp>
    </p:spTree>
    <p:extLst>
      <p:ext uri="{BB962C8B-B14F-4D97-AF65-F5344CB8AC3E}">
        <p14:creationId xmlns:p14="http://schemas.microsoft.com/office/powerpoint/2010/main" val="123596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t-EE"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t-EE" smtClean="0"/>
              <a:t>Click to edit Master text styles</a:t>
            </a:r>
          </a:p>
          <a:p>
            <a:pPr lvl="1"/>
            <a:r>
              <a:rPr lang="et-EE" smtClean="0"/>
              <a:t>Second level</a:t>
            </a:r>
          </a:p>
          <a:p>
            <a:pPr lvl="2"/>
            <a:r>
              <a:rPr lang="et-EE" smtClean="0"/>
              <a:t>Third level</a:t>
            </a:r>
          </a:p>
          <a:p>
            <a:pPr lvl="3"/>
            <a:r>
              <a:rPr lang="et-EE" smtClean="0"/>
              <a:t>Fourth level</a:t>
            </a:r>
          </a:p>
          <a:p>
            <a:pPr lvl="4"/>
            <a:r>
              <a:rPr lang="et-EE"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t-EE">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t-EE">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41E12C9-90E5-499F-AE7F-C876179AD40A}" type="slidenum">
              <a:rPr lang="et-EE">
                <a:solidFill>
                  <a:srgbClr val="000000"/>
                </a:solidFill>
              </a:rPr>
              <a:pPr fontAlgn="base">
                <a:spcBef>
                  <a:spcPct val="0"/>
                </a:spcBef>
                <a:spcAft>
                  <a:spcPct val="0"/>
                </a:spcAft>
              </a:pPr>
              <a:t>‹#›</a:t>
            </a:fld>
            <a:endParaRPr lang="et-EE">
              <a:solidFill>
                <a:srgbClr val="000000"/>
              </a:solidFill>
            </a:endParaRPr>
          </a:p>
        </p:txBody>
      </p:sp>
    </p:spTree>
    <p:extLst>
      <p:ext uri="{BB962C8B-B14F-4D97-AF65-F5344CB8AC3E}">
        <p14:creationId xmlns:p14="http://schemas.microsoft.com/office/powerpoint/2010/main" val="3521588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oXnFh-ni_fk"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BNHZce1TCa8" TargetMode="External"/><Relationship Id="rId2" Type="http://schemas.openxmlformats.org/officeDocument/2006/relationships/hyperlink" Target="http://www.youtube.com/watch?v=oXnFh-ni_f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BNHZce1TCa8" TargetMode="External"/><Relationship Id="rId2" Type="http://schemas.openxmlformats.org/officeDocument/2006/relationships/image" Target="../media/image7.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22247" y="590823"/>
            <a:ext cx="7772400" cy="1470025"/>
          </a:xfrm>
        </p:spPr>
        <p:txBody>
          <a:bodyPr/>
          <a:lstStyle/>
          <a:p>
            <a:r>
              <a:rPr lang="et-EE" sz="4800" dirty="0" smtClean="0"/>
              <a:t>I osa. KEEL ja KEELED</a:t>
            </a:r>
            <a:br>
              <a:rPr lang="et-EE" sz="4800" dirty="0" smtClean="0"/>
            </a:br>
            <a:endParaRPr lang="et-EE" sz="2400" dirty="0"/>
          </a:p>
        </p:txBody>
      </p:sp>
      <p:sp>
        <p:nvSpPr>
          <p:cNvPr id="3075" name="Rectangle 3"/>
          <p:cNvSpPr>
            <a:spLocks noGrp="1" noChangeArrowheads="1"/>
          </p:cNvSpPr>
          <p:nvPr>
            <p:ph type="subTitle" idx="1"/>
          </p:nvPr>
        </p:nvSpPr>
        <p:spPr>
          <a:xfrm>
            <a:off x="1443038" y="5805488"/>
            <a:ext cx="7239000" cy="863600"/>
          </a:xfrm>
        </p:spPr>
        <p:txBody>
          <a:bodyPr/>
          <a:lstStyle/>
          <a:p>
            <a:pPr algn="r">
              <a:lnSpc>
                <a:spcPct val="90000"/>
              </a:lnSpc>
            </a:pPr>
            <a:r>
              <a:rPr lang="et-EE" sz="1700" dirty="0"/>
              <a:t>Mare </a:t>
            </a:r>
            <a:r>
              <a:rPr lang="et-EE" sz="1700" dirty="0" err="1"/>
              <a:t>Hallop</a:t>
            </a:r>
            <a:endParaRPr lang="et-EE" sz="1700" dirty="0"/>
          </a:p>
          <a:p>
            <a:pPr algn="r">
              <a:lnSpc>
                <a:spcPct val="90000"/>
              </a:lnSpc>
            </a:pPr>
            <a:r>
              <a:rPr lang="et-EE" sz="1700" dirty="0" err="1"/>
              <a:t>KiNG</a:t>
            </a:r>
            <a:endParaRPr lang="et-EE" sz="1700" dirty="0"/>
          </a:p>
          <a:p>
            <a:pPr>
              <a:lnSpc>
                <a:spcPct val="90000"/>
              </a:lnSpc>
            </a:pPr>
            <a:r>
              <a:rPr lang="et-EE" sz="1700" dirty="0"/>
              <a:t>30.10.2012</a:t>
            </a:r>
          </a:p>
          <a:p>
            <a:pPr algn="r">
              <a:lnSpc>
                <a:spcPct val="90000"/>
              </a:lnSpc>
            </a:pPr>
            <a:endParaRPr lang="et-EE" sz="1700" dirty="0"/>
          </a:p>
        </p:txBody>
      </p:sp>
      <p:sp>
        <p:nvSpPr>
          <p:cNvPr id="3076" name="Text Box 4"/>
          <p:cNvSpPr txBox="1">
            <a:spLocks noChangeArrowheads="1"/>
          </p:cNvSpPr>
          <p:nvPr/>
        </p:nvSpPr>
        <p:spPr bwMode="auto">
          <a:xfrm>
            <a:off x="1503150" y="2570230"/>
            <a:ext cx="5976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t-EE" dirty="0">
                <a:solidFill>
                  <a:srgbClr val="000000"/>
                </a:solidFill>
                <a:latin typeface="Verdana" pitchFamily="34" charset="0"/>
              </a:rPr>
              <a:t>“Keel ja ühiskond” X klassile </a:t>
            </a:r>
            <a:r>
              <a:rPr lang="et-EE" dirty="0" smtClean="0">
                <a:solidFill>
                  <a:srgbClr val="000000"/>
                </a:solidFill>
                <a:latin typeface="Verdana" pitchFamily="34" charset="0"/>
              </a:rPr>
              <a:t>1. </a:t>
            </a:r>
            <a:r>
              <a:rPr lang="et-EE" dirty="0">
                <a:solidFill>
                  <a:srgbClr val="000000"/>
                </a:solidFill>
                <a:latin typeface="Verdana" pitchFamily="34" charset="0"/>
              </a:rPr>
              <a:t>ptk</a:t>
            </a:r>
          </a:p>
        </p:txBody>
      </p:sp>
      <p:pic>
        <p:nvPicPr>
          <p:cNvPr id="3077" name="Picture 5" descr="Keel_ja_yhiskond_6p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2997200"/>
            <a:ext cx="2428875" cy="3671888"/>
          </a:xfrm>
          <a:prstGeom prst="rect">
            <a:avLst/>
          </a:prstGeom>
          <a:noFill/>
          <a:extLst>
            <a:ext uri="{909E8E84-426E-40DD-AFC4-6F175D3DCCD1}">
              <a14:hiddenFill xmlns:a14="http://schemas.microsoft.com/office/drawing/2010/main">
                <a:solidFill>
                  <a:srgbClr val="FFFFFF"/>
                </a:solidFill>
              </a14:hiddenFill>
            </a:ext>
          </a:extLst>
        </p:spPr>
      </p:pic>
      <p:sp>
        <p:nvSpPr>
          <p:cNvPr id="3078" name="Text Box 6"/>
          <p:cNvSpPr txBox="1">
            <a:spLocks noChangeArrowheads="1"/>
          </p:cNvSpPr>
          <p:nvPr/>
        </p:nvSpPr>
        <p:spPr bwMode="auto">
          <a:xfrm>
            <a:off x="611188" y="6133193"/>
            <a:ext cx="15128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t-EE" sz="1400" dirty="0" smtClean="0">
                <a:solidFill>
                  <a:srgbClr val="000000"/>
                </a:solidFill>
              </a:rPr>
              <a:t>2.09.2013</a:t>
            </a:r>
            <a:endParaRPr lang="et-EE" sz="1400" dirty="0">
              <a:solidFill>
                <a:srgbClr val="000000"/>
              </a:solidFill>
            </a:endParaRPr>
          </a:p>
        </p:txBody>
      </p:sp>
      <p:sp>
        <p:nvSpPr>
          <p:cNvPr id="2" name="TextBox 1"/>
          <p:cNvSpPr txBox="1"/>
          <p:nvPr/>
        </p:nvSpPr>
        <p:spPr>
          <a:xfrm>
            <a:off x="2699792" y="1700808"/>
            <a:ext cx="4032447" cy="523220"/>
          </a:xfrm>
          <a:prstGeom prst="rect">
            <a:avLst/>
          </a:prstGeom>
          <a:noFill/>
        </p:spPr>
        <p:txBody>
          <a:bodyPr wrap="square" rtlCol="0">
            <a:spAutoFit/>
          </a:bodyPr>
          <a:lstStyle/>
          <a:p>
            <a:r>
              <a:rPr lang="et-EE" sz="2800" b="1" dirty="0" smtClean="0"/>
              <a:t>1. KEELE OLEMUS</a:t>
            </a:r>
            <a:endParaRPr lang="et-EE" sz="2800" b="1" dirty="0"/>
          </a:p>
        </p:txBody>
      </p:sp>
    </p:spTree>
    <p:extLst>
      <p:ext uri="{BB962C8B-B14F-4D97-AF65-F5344CB8AC3E}">
        <p14:creationId xmlns:p14="http://schemas.microsoft.com/office/powerpoint/2010/main" val="3278456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Ülesanded</a:t>
            </a:r>
            <a:endParaRPr lang="et-EE" dirty="0"/>
          </a:p>
        </p:txBody>
      </p:sp>
      <p:sp>
        <p:nvSpPr>
          <p:cNvPr id="3" name="TextBox 2"/>
          <p:cNvSpPr txBox="1"/>
          <p:nvPr/>
        </p:nvSpPr>
        <p:spPr>
          <a:xfrm>
            <a:off x="755576" y="1340768"/>
            <a:ext cx="7272808" cy="4524315"/>
          </a:xfrm>
          <a:prstGeom prst="rect">
            <a:avLst/>
          </a:prstGeom>
          <a:noFill/>
        </p:spPr>
        <p:txBody>
          <a:bodyPr wrap="square" rtlCol="0">
            <a:spAutoFit/>
          </a:bodyPr>
          <a:lstStyle/>
          <a:p>
            <a:r>
              <a:rPr lang="et-EE" dirty="0" smtClean="0"/>
              <a:t>1. Kas loomade ja inimeste keelt peaks omavahel vastandama? Kas inimkeel on midagi suuremat ja kõrgemat kui loomade keel? Mida arvata väitest, et inimkeel ei ole keele ülim vorm, vaid lihtsalt üks keele vormidest?</a:t>
            </a:r>
          </a:p>
          <a:p>
            <a:r>
              <a:rPr lang="et-EE" dirty="0" smtClean="0"/>
              <a:t>2. Mis on ühist valetamisel ja fantaseerimisel? Kas valetamine võib olla hea ja fantaseerimine halb?</a:t>
            </a:r>
          </a:p>
          <a:p>
            <a:r>
              <a:rPr lang="et-EE" dirty="0" smtClean="0"/>
              <a:t>3. Seleta: </a:t>
            </a:r>
            <a:r>
              <a:rPr lang="et-EE" i="1" dirty="0" smtClean="0">
                <a:solidFill>
                  <a:srgbClr val="00B050"/>
                </a:solidFill>
              </a:rPr>
              <a:t>„Keele kuritarvitamine tekitab hinges pahelisust.“ </a:t>
            </a:r>
            <a:r>
              <a:rPr lang="et-EE" dirty="0" smtClean="0"/>
              <a:t>(Sokrates)</a:t>
            </a:r>
          </a:p>
          <a:p>
            <a:r>
              <a:rPr lang="et-EE" dirty="0" smtClean="0"/>
              <a:t>4. Vaata mõnd telereklaami. Analüüsi, kuidas selles on väljendunud järgmised keelefunktsioonid: informeerimine, identiteedi väljendamine ja suhete hoidmine. Missugune funktsioon on selle reklaami tekstis põhiline?</a:t>
            </a:r>
          </a:p>
          <a:p>
            <a:r>
              <a:rPr lang="et-EE" dirty="0" smtClean="0"/>
              <a:t>(</a:t>
            </a:r>
            <a:r>
              <a:rPr lang="et-EE" dirty="0" err="1" smtClean="0"/>
              <a:t>Ehala</a:t>
            </a:r>
            <a:r>
              <a:rPr lang="et-EE" dirty="0" smtClean="0"/>
              <a:t> 2012: 15)</a:t>
            </a:r>
          </a:p>
          <a:p>
            <a:endParaRPr lang="et-EE" dirty="0"/>
          </a:p>
          <a:p>
            <a:r>
              <a:rPr lang="et-EE" dirty="0" smtClean="0">
                <a:hlinkClick r:id="rId2"/>
              </a:rPr>
              <a:t>telereklaam</a:t>
            </a:r>
            <a:endParaRPr lang="et-EE" dirty="0" smtClean="0"/>
          </a:p>
          <a:p>
            <a:endParaRPr lang="et-EE" dirty="0"/>
          </a:p>
          <a:p>
            <a:endParaRPr lang="et-EE" dirty="0"/>
          </a:p>
        </p:txBody>
      </p:sp>
    </p:spTree>
    <p:extLst>
      <p:ext uri="{BB962C8B-B14F-4D97-AF65-F5344CB8AC3E}">
        <p14:creationId xmlns:p14="http://schemas.microsoft.com/office/powerpoint/2010/main" val="3101858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Kasutatud materjalid</a:t>
            </a:r>
            <a:endParaRPr lang="et-EE" dirty="0"/>
          </a:p>
        </p:txBody>
      </p:sp>
      <p:sp>
        <p:nvSpPr>
          <p:cNvPr id="3" name="TextBox 2"/>
          <p:cNvSpPr txBox="1"/>
          <p:nvPr/>
        </p:nvSpPr>
        <p:spPr>
          <a:xfrm>
            <a:off x="539552" y="1700808"/>
            <a:ext cx="7992888" cy="1754326"/>
          </a:xfrm>
          <a:prstGeom prst="rect">
            <a:avLst/>
          </a:prstGeom>
          <a:noFill/>
        </p:spPr>
        <p:txBody>
          <a:bodyPr wrap="square" rtlCol="0">
            <a:spAutoFit/>
          </a:bodyPr>
          <a:lstStyle/>
          <a:p>
            <a:r>
              <a:rPr lang="fi-FI" dirty="0"/>
              <a:t>M. </a:t>
            </a:r>
            <a:r>
              <a:rPr lang="fi-FI" dirty="0" err="1"/>
              <a:t>Hint</a:t>
            </a:r>
            <a:r>
              <a:rPr lang="fi-FI" dirty="0"/>
              <a:t> (1995), Eesti </a:t>
            </a:r>
            <a:r>
              <a:rPr lang="fi-FI" dirty="0" err="1"/>
              <a:t>keele</a:t>
            </a:r>
            <a:r>
              <a:rPr lang="fi-FI" dirty="0"/>
              <a:t> </a:t>
            </a:r>
            <a:r>
              <a:rPr lang="fi-FI" dirty="0" err="1"/>
              <a:t>õpik</a:t>
            </a:r>
            <a:r>
              <a:rPr lang="fi-FI" dirty="0"/>
              <a:t> X </a:t>
            </a:r>
            <a:r>
              <a:rPr lang="fi-FI" dirty="0" err="1"/>
              <a:t>klassi</a:t>
            </a:r>
            <a:r>
              <a:rPr lang="fi-FI" dirty="0"/>
              <a:t> </a:t>
            </a:r>
            <a:r>
              <a:rPr lang="fi-FI" dirty="0" err="1"/>
              <a:t>humanitaarharule</a:t>
            </a:r>
            <a:r>
              <a:rPr lang="fi-FI" dirty="0"/>
              <a:t>, </a:t>
            </a:r>
            <a:r>
              <a:rPr lang="fi-FI" dirty="0" err="1"/>
              <a:t>Tallinn</a:t>
            </a:r>
            <a:r>
              <a:rPr lang="fi-FI" dirty="0"/>
              <a:t>: </a:t>
            </a:r>
            <a:r>
              <a:rPr lang="fi-FI" dirty="0" err="1"/>
              <a:t>Koolibri</a:t>
            </a:r>
            <a:endParaRPr lang="fi-FI" dirty="0"/>
          </a:p>
          <a:p>
            <a:r>
              <a:rPr lang="et-EE" dirty="0" smtClean="0"/>
              <a:t>M. </a:t>
            </a:r>
            <a:r>
              <a:rPr lang="et-EE" dirty="0" err="1" smtClean="0"/>
              <a:t>Ehala</a:t>
            </a:r>
            <a:r>
              <a:rPr lang="et-EE" dirty="0" smtClean="0"/>
              <a:t> jt (2012), </a:t>
            </a:r>
            <a:r>
              <a:rPr lang="et-EE" i="1" dirty="0" smtClean="0"/>
              <a:t>Keel ja ühiskond</a:t>
            </a:r>
            <a:r>
              <a:rPr lang="et-EE" dirty="0" smtClean="0"/>
              <a:t>, Künnimees</a:t>
            </a:r>
          </a:p>
          <a:p>
            <a:endParaRPr lang="et-EE" dirty="0" smtClean="0"/>
          </a:p>
          <a:p>
            <a:r>
              <a:rPr lang="et-EE" dirty="0">
                <a:hlinkClick r:id="rId2"/>
              </a:rPr>
              <a:t>http://</a:t>
            </a:r>
            <a:r>
              <a:rPr lang="et-EE" dirty="0" smtClean="0">
                <a:hlinkClick r:id="rId2"/>
              </a:rPr>
              <a:t>www.youtube.com/watch?v=oXnFh-ni_fk</a:t>
            </a:r>
            <a:endParaRPr lang="et-EE" dirty="0" smtClean="0"/>
          </a:p>
          <a:p>
            <a:r>
              <a:rPr lang="et-EE" dirty="0">
                <a:hlinkClick r:id="rId3"/>
              </a:rPr>
              <a:t>http://</a:t>
            </a:r>
            <a:r>
              <a:rPr lang="et-EE" dirty="0" smtClean="0">
                <a:hlinkClick r:id="rId3"/>
              </a:rPr>
              <a:t>www.youtube.com/watch?v=BNHZce1TCa8</a:t>
            </a:r>
            <a:r>
              <a:rPr lang="et-EE" dirty="0" smtClean="0"/>
              <a:t> </a:t>
            </a:r>
          </a:p>
          <a:p>
            <a:r>
              <a:rPr lang="et-EE" dirty="0" smtClean="0"/>
              <a:t>Lõikepilt, Microsoft PowerPoint 2010 </a:t>
            </a:r>
          </a:p>
        </p:txBody>
      </p:sp>
    </p:spTree>
    <p:extLst>
      <p:ext uri="{BB962C8B-B14F-4D97-AF65-F5344CB8AC3E}">
        <p14:creationId xmlns:p14="http://schemas.microsoft.com/office/powerpoint/2010/main" val="2476506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Polüfunktsionaalne suhtlemisvahend</a:t>
            </a:r>
            <a:endParaRPr lang="et-EE" dirty="0"/>
          </a:p>
        </p:txBody>
      </p:sp>
      <p:cxnSp>
        <p:nvCxnSpPr>
          <p:cNvPr id="5" name="Sirgkonnektor 4"/>
          <p:cNvCxnSpPr/>
          <p:nvPr/>
        </p:nvCxnSpPr>
        <p:spPr>
          <a:xfrm flipH="1">
            <a:off x="1835696" y="1628800"/>
            <a:ext cx="1656184"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irgkonnektor 6"/>
          <p:cNvCxnSpPr/>
          <p:nvPr/>
        </p:nvCxnSpPr>
        <p:spPr>
          <a:xfrm flipH="1">
            <a:off x="2267744" y="1628800"/>
            <a:ext cx="1224136" cy="1584176"/>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irgkonnektor 8"/>
          <p:cNvCxnSpPr/>
          <p:nvPr/>
        </p:nvCxnSpPr>
        <p:spPr>
          <a:xfrm>
            <a:off x="4499992" y="1606934"/>
            <a:ext cx="72008" cy="180020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irgkonnektor 9"/>
          <p:cNvCxnSpPr/>
          <p:nvPr/>
        </p:nvCxnSpPr>
        <p:spPr>
          <a:xfrm>
            <a:off x="5292080" y="1628800"/>
            <a:ext cx="1440160" cy="1584176"/>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11560" y="3645024"/>
            <a:ext cx="2052228" cy="369332"/>
          </a:xfrm>
          <a:prstGeom prst="rect">
            <a:avLst/>
          </a:prstGeom>
          <a:noFill/>
        </p:spPr>
        <p:txBody>
          <a:bodyPr wrap="square" rtlCol="0">
            <a:spAutoFit/>
          </a:bodyPr>
          <a:lstStyle/>
          <a:p>
            <a:r>
              <a:rPr lang="et-EE" dirty="0" smtClean="0"/>
              <a:t>mõtlemisvahend</a:t>
            </a:r>
            <a:endParaRPr lang="et-EE" dirty="0"/>
          </a:p>
        </p:txBody>
      </p:sp>
      <p:sp>
        <p:nvSpPr>
          <p:cNvPr id="13" name="TextBox 12"/>
          <p:cNvSpPr txBox="1"/>
          <p:nvPr/>
        </p:nvSpPr>
        <p:spPr>
          <a:xfrm>
            <a:off x="3491880" y="3645024"/>
            <a:ext cx="2304256" cy="646331"/>
          </a:xfrm>
          <a:prstGeom prst="rect">
            <a:avLst/>
          </a:prstGeom>
          <a:noFill/>
        </p:spPr>
        <p:txBody>
          <a:bodyPr wrap="square" rtlCol="0">
            <a:spAutoFit/>
          </a:bodyPr>
          <a:lstStyle/>
          <a:p>
            <a:pPr algn="ctr"/>
            <a:r>
              <a:rPr lang="et-EE" dirty="0"/>
              <a:t>n</a:t>
            </a:r>
            <a:r>
              <a:rPr lang="et-EE" dirty="0" smtClean="0"/>
              <a:t>äitab kõneleja identiteeti</a:t>
            </a:r>
            <a:endParaRPr lang="et-EE" dirty="0"/>
          </a:p>
        </p:txBody>
      </p:sp>
      <p:sp>
        <p:nvSpPr>
          <p:cNvPr id="14" name="TextBox 13"/>
          <p:cNvSpPr txBox="1"/>
          <p:nvPr/>
        </p:nvSpPr>
        <p:spPr>
          <a:xfrm>
            <a:off x="6372200" y="3645024"/>
            <a:ext cx="1872208" cy="646331"/>
          </a:xfrm>
          <a:prstGeom prst="rect">
            <a:avLst/>
          </a:prstGeom>
          <a:noFill/>
        </p:spPr>
        <p:txBody>
          <a:bodyPr wrap="square" rtlCol="0">
            <a:spAutoFit/>
          </a:bodyPr>
          <a:lstStyle/>
          <a:p>
            <a:pPr algn="ctr"/>
            <a:r>
              <a:rPr lang="et-EE" dirty="0"/>
              <a:t>v</a:t>
            </a:r>
            <a:r>
              <a:rPr lang="et-EE" dirty="0" smtClean="0"/>
              <a:t>ahendab emotsioone</a:t>
            </a:r>
            <a:endParaRPr lang="et-EE" dirty="0"/>
          </a:p>
        </p:txBody>
      </p:sp>
      <p:cxnSp>
        <p:nvCxnSpPr>
          <p:cNvPr id="16" name="Sirgkonnektor 15"/>
          <p:cNvCxnSpPr/>
          <p:nvPr/>
        </p:nvCxnSpPr>
        <p:spPr>
          <a:xfrm flipH="1">
            <a:off x="2879812" y="1628800"/>
            <a:ext cx="1116124" cy="3024336"/>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81690" y="4869160"/>
            <a:ext cx="2358262" cy="369332"/>
          </a:xfrm>
          <a:prstGeom prst="rect">
            <a:avLst/>
          </a:prstGeom>
          <a:noFill/>
        </p:spPr>
        <p:txBody>
          <a:bodyPr wrap="square" rtlCol="0">
            <a:spAutoFit/>
          </a:bodyPr>
          <a:lstStyle/>
          <a:p>
            <a:r>
              <a:rPr lang="et-EE" dirty="0"/>
              <a:t>r</a:t>
            </a:r>
            <a:r>
              <a:rPr lang="et-EE" dirty="0" smtClean="0"/>
              <a:t>eguleerib suhteid</a:t>
            </a:r>
            <a:endParaRPr lang="et-EE" dirty="0"/>
          </a:p>
        </p:txBody>
      </p:sp>
      <p:cxnSp>
        <p:nvCxnSpPr>
          <p:cNvPr id="20" name="Sirgkonnektor 19"/>
          <p:cNvCxnSpPr/>
          <p:nvPr/>
        </p:nvCxnSpPr>
        <p:spPr>
          <a:xfrm>
            <a:off x="4860032" y="1628800"/>
            <a:ext cx="936104" cy="288032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877682" y="4653136"/>
            <a:ext cx="2376264" cy="923330"/>
          </a:xfrm>
          <a:prstGeom prst="rect">
            <a:avLst/>
          </a:prstGeom>
          <a:noFill/>
        </p:spPr>
        <p:txBody>
          <a:bodyPr wrap="square" rtlCol="0">
            <a:spAutoFit/>
          </a:bodyPr>
          <a:lstStyle/>
          <a:p>
            <a:pPr algn="ctr"/>
            <a:r>
              <a:rPr lang="et-EE" dirty="0"/>
              <a:t>v</a:t>
            </a:r>
            <a:r>
              <a:rPr lang="et-EE" dirty="0" smtClean="0"/>
              <a:t>õimaldab maagilisi rituaale (needmine, loits)</a:t>
            </a:r>
            <a:endParaRPr lang="et-EE" dirty="0"/>
          </a:p>
        </p:txBody>
      </p:sp>
      <p:sp>
        <p:nvSpPr>
          <p:cNvPr id="4" name="TextBox 3"/>
          <p:cNvSpPr txBox="1"/>
          <p:nvPr/>
        </p:nvSpPr>
        <p:spPr>
          <a:xfrm>
            <a:off x="467544" y="5733256"/>
            <a:ext cx="8136904" cy="646331"/>
          </a:xfrm>
          <a:prstGeom prst="rect">
            <a:avLst/>
          </a:prstGeom>
          <a:noFill/>
        </p:spPr>
        <p:txBody>
          <a:bodyPr wrap="square" rtlCol="0">
            <a:spAutoFit/>
          </a:bodyPr>
          <a:lstStyle/>
          <a:p>
            <a:r>
              <a:rPr lang="et-EE" dirty="0" smtClean="0">
                <a:solidFill>
                  <a:srgbClr val="00B050"/>
                </a:solidFill>
              </a:rPr>
              <a:t>„Emakeel on inimese tähtsaim side maailmaga, ühiskonnaga, ligimestega.“ </a:t>
            </a:r>
            <a:r>
              <a:rPr lang="et-EE" dirty="0" smtClean="0"/>
              <a:t>(</a:t>
            </a:r>
            <a:r>
              <a:rPr lang="et-EE" dirty="0" err="1" smtClean="0"/>
              <a:t>Hint</a:t>
            </a:r>
            <a:r>
              <a:rPr lang="et-EE" dirty="0" smtClean="0"/>
              <a:t> 1995:3)</a:t>
            </a:r>
            <a:endParaRPr lang="et-EE" dirty="0"/>
          </a:p>
        </p:txBody>
      </p:sp>
    </p:spTree>
    <p:extLst>
      <p:ext uri="{BB962C8B-B14F-4D97-AF65-F5344CB8AC3E}">
        <p14:creationId xmlns:p14="http://schemas.microsoft.com/office/powerpoint/2010/main" val="3713250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Keel ja kommunikatsioon</a:t>
            </a:r>
            <a:endParaRPr lang="et-EE" dirty="0"/>
          </a:p>
        </p:txBody>
      </p:sp>
      <p:sp>
        <p:nvSpPr>
          <p:cNvPr id="10" name="TextBox 9"/>
          <p:cNvSpPr txBox="1"/>
          <p:nvPr/>
        </p:nvSpPr>
        <p:spPr>
          <a:xfrm>
            <a:off x="323528" y="1124744"/>
            <a:ext cx="8568952" cy="5632311"/>
          </a:xfrm>
          <a:prstGeom prst="rect">
            <a:avLst/>
          </a:prstGeom>
          <a:noFill/>
        </p:spPr>
        <p:txBody>
          <a:bodyPr wrap="square" rtlCol="0">
            <a:spAutoFit/>
          </a:bodyPr>
          <a:lstStyle/>
          <a:p>
            <a:pPr marL="285750" indent="-285750">
              <a:buFont typeface="Arial" pitchFamily="34" charset="0"/>
              <a:buChar char="•"/>
            </a:pPr>
            <a:r>
              <a:rPr lang="et-EE" dirty="0" smtClean="0"/>
              <a:t>Ürgseim kommunikatsioonisüsteem põhineb valuaistingul:</a:t>
            </a:r>
          </a:p>
          <a:p>
            <a:r>
              <a:rPr lang="et-EE" dirty="0"/>
              <a:t>	</a:t>
            </a:r>
            <a:r>
              <a:rPr lang="et-EE" dirty="0" smtClean="0"/>
              <a:t>		</a:t>
            </a:r>
            <a:r>
              <a:rPr lang="et-EE" dirty="0" smtClean="0">
                <a:solidFill>
                  <a:srgbClr val="3333CC"/>
                </a:solidFill>
              </a:rPr>
              <a:t>VALU signaal – „oht elule“</a:t>
            </a:r>
          </a:p>
          <a:p>
            <a:pPr marL="285750" indent="-285750">
              <a:buFont typeface="Arial" pitchFamily="34" charset="0"/>
              <a:buChar char="•"/>
            </a:pPr>
            <a:endParaRPr lang="et-EE" dirty="0"/>
          </a:p>
          <a:p>
            <a:pPr marL="285750" indent="-285750">
              <a:buFont typeface="Arial" pitchFamily="34" charset="0"/>
              <a:buChar char="•"/>
            </a:pPr>
            <a:r>
              <a:rPr lang="et-EE" dirty="0" smtClean="0"/>
              <a:t>Organism püüab vältida hukkumist, valu hoiatab selle eest.</a:t>
            </a:r>
          </a:p>
          <a:p>
            <a:pPr marL="285750" indent="-285750">
              <a:buFont typeface="Arial" pitchFamily="34" charset="0"/>
              <a:buChar char="•"/>
            </a:pPr>
            <a:endParaRPr lang="et-EE" dirty="0"/>
          </a:p>
          <a:p>
            <a:pPr marL="285750" indent="-285750">
              <a:buFont typeface="Arial" pitchFamily="34" charset="0"/>
              <a:buChar char="•"/>
            </a:pPr>
            <a:r>
              <a:rPr lang="et-EE" dirty="0" smtClean="0">
                <a:solidFill>
                  <a:srgbClr val="3333CC"/>
                </a:solidFill>
              </a:rPr>
              <a:t>Hoiatus</a:t>
            </a:r>
            <a:r>
              <a:rPr lang="et-EE" dirty="0" smtClean="0"/>
              <a:t> valu tekitada – üks kõikide liikide ülesemaid sõnumeid (väljendamiseks: </a:t>
            </a:r>
            <a:r>
              <a:rPr lang="et-EE" dirty="0" smtClean="0">
                <a:solidFill>
                  <a:srgbClr val="3333CC"/>
                </a:solidFill>
              </a:rPr>
              <a:t>miimika, kehahoiak, hääl, hoiatusvärvus</a:t>
            </a:r>
            <a:r>
              <a:rPr lang="et-EE" dirty="0" smtClean="0"/>
              <a:t>)</a:t>
            </a:r>
          </a:p>
          <a:p>
            <a:pPr marL="285750" indent="-285750">
              <a:buFont typeface="Arial" pitchFamily="34" charset="0"/>
              <a:buChar char="•"/>
            </a:pPr>
            <a:endParaRPr lang="et-EE" dirty="0"/>
          </a:p>
          <a:p>
            <a:pPr marL="285750" indent="-285750">
              <a:buFont typeface="Arial" pitchFamily="34" charset="0"/>
              <a:buChar char="•"/>
            </a:pPr>
            <a:r>
              <a:rPr lang="et-EE" dirty="0"/>
              <a:t>L</a:t>
            </a:r>
            <a:r>
              <a:rPr lang="et-EE" dirty="0" smtClean="0"/>
              <a:t>iigikaaslastega suhtlemiseks on </a:t>
            </a:r>
            <a:r>
              <a:rPr lang="et-EE" dirty="0" smtClean="0">
                <a:solidFill>
                  <a:srgbClr val="3333CC"/>
                </a:solidFill>
              </a:rPr>
              <a:t>karjas</a:t>
            </a:r>
            <a:r>
              <a:rPr lang="et-EE" dirty="0" smtClean="0"/>
              <a:t> elavatel putukatel, kaladel, lindudel ja loomadel </a:t>
            </a:r>
            <a:r>
              <a:rPr lang="et-EE" dirty="0" smtClean="0">
                <a:solidFill>
                  <a:srgbClr val="3333CC"/>
                </a:solidFill>
              </a:rPr>
              <a:t>oma kommunikatsioonisüsteemid </a:t>
            </a:r>
            <a:r>
              <a:rPr lang="et-EE" dirty="0" smtClean="0"/>
              <a:t>(eri piirkondades karjadel isegi eri murded)</a:t>
            </a:r>
          </a:p>
          <a:p>
            <a:pPr marL="285750" indent="-285750">
              <a:buFont typeface="Arial" pitchFamily="34" charset="0"/>
              <a:buChar char="•"/>
            </a:pPr>
            <a:endParaRPr lang="et-EE" dirty="0">
              <a:solidFill>
                <a:srgbClr val="3333CC"/>
              </a:solidFill>
            </a:endParaRPr>
          </a:p>
          <a:p>
            <a:pPr marL="285750" indent="-285750">
              <a:buFont typeface="Arial" pitchFamily="34" charset="0"/>
              <a:buChar char="•"/>
            </a:pPr>
            <a:r>
              <a:rPr lang="et-EE" u="sng" dirty="0" smtClean="0">
                <a:solidFill>
                  <a:srgbClr val="3333CC"/>
                </a:solidFill>
              </a:rPr>
              <a:t>Inimkeele väljendusvõimalused on tohutult avaramad kui loomadel </a:t>
            </a:r>
            <a:r>
              <a:rPr lang="et-EE" dirty="0" smtClean="0"/>
              <a:t>(puudub mõtlemine, valetamine, fantaseerimine; pettemanöövreid liigikaaslase päästmiseks siiski tehakse)</a:t>
            </a:r>
          </a:p>
          <a:p>
            <a:pPr marL="285750" indent="-285750">
              <a:buFont typeface="Arial" pitchFamily="34" charset="0"/>
              <a:buChar char="•"/>
            </a:pPr>
            <a:r>
              <a:rPr lang="et-EE" dirty="0" smtClean="0"/>
              <a:t>Ühiskondlikud institutsioonid defineeritakse keeleliselt (seadused, suhted)</a:t>
            </a:r>
          </a:p>
          <a:p>
            <a:pPr marL="285750" indent="-285750">
              <a:buFont typeface="Arial" pitchFamily="34" charset="0"/>
              <a:buChar char="•"/>
            </a:pPr>
            <a:endParaRPr lang="et-EE" dirty="0" smtClean="0"/>
          </a:p>
          <a:p>
            <a:pPr marL="285750" indent="-285750">
              <a:buFont typeface="Arial" pitchFamily="34" charset="0"/>
              <a:buChar char="•"/>
            </a:pPr>
            <a:r>
              <a:rPr lang="et-EE" dirty="0" smtClean="0">
                <a:solidFill>
                  <a:srgbClr val="3333CC"/>
                </a:solidFill>
              </a:rPr>
              <a:t>Tehiskeel – infoandja </a:t>
            </a:r>
            <a:r>
              <a:rPr lang="et-EE" dirty="0" smtClean="0"/>
              <a:t>(liikluskeel, </a:t>
            </a:r>
            <a:r>
              <a:rPr lang="et-EE" dirty="0" err="1" smtClean="0"/>
              <a:t>matem</a:t>
            </a:r>
            <a:r>
              <a:rPr lang="et-EE" dirty="0" smtClean="0"/>
              <a:t>, keemia sümbolid, arvuti programmeerimiskeel) </a:t>
            </a:r>
            <a:r>
              <a:rPr lang="et-EE" dirty="0" smtClean="0">
                <a:solidFill>
                  <a:srgbClr val="3333CC"/>
                </a:solidFill>
              </a:rPr>
              <a:t>allub üldistele </a:t>
            </a:r>
            <a:r>
              <a:rPr lang="et-EE" dirty="0" smtClean="0"/>
              <a:t>kommunikatsiooni </a:t>
            </a:r>
            <a:r>
              <a:rPr lang="et-EE" dirty="0" smtClean="0">
                <a:solidFill>
                  <a:srgbClr val="3333CC"/>
                </a:solidFill>
              </a:rPr>
              <a:t>seaduspärasustele.</a:t>
            </a:r>
          </a:p>
          <a:p>
            <a:r>
              <a:rPr lang="et-EE" i="1" dirty="0" smtClean="0"/>
              <a:t>	</a:t>
            </a:r>
            <a:r>
              <a:rPr lang="et-EE" i="1" dirty="0" smtClean="0">
                <a:solidFill>
                  <a:srgbClr val="00B050"/>
                </a:solidFill>
              </a:rPr>
              <a:t>„Ebasiirus on täpse keelekasutuse suurim vaenlane. /---/“ </a:t>
            </a:r>
            <a:r>
              <a:rPr lang="et-EE" dirty="0" smtClean="0"/>
              <a:t>(Georg </a:t>
            </a:r>
            <a:r>
              <a:rPr lang="et-EE" dirty="0" err="1" smtClean="0"/>
              <a:t>Orwell</a:t>
            </a:r>
            <a:r>
              <a:rPr lang="et-EE" dirty="0" smtClean="0"/>
              <a:t>)</a:t>
            </a:r>
            <a:endParaRPr lang="et-EE" dirty="0"/>
          </a:p>
        </p:txBody>
      </p:sp>
      <p:pic>
        <p:nvPicPr>
          <p:cNvPr id="2050" name="Picture 2" descr="C:\Users\Kasutaja\AppData\Local\Microsoft\Windows\Temporary Internet Files\Content.IE5\1GT0A3M1\MC9004257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72920" y="1052736"/>
            <a:ext cx="1519560" cy="1314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90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Keel kui suhete hoidja</a:t>
            </a:r>
            <a:endParaRPr lang="et-EE" dirty="0"/>
          </a:p>
        </p:txBody>
      </p:sp>
      <p:sp>
        <p:nvSpPr>
          <p:cNvPr id="3" name="TextBox 2"/>
          <p:cNvSpPr txBox="1"/>
          <p:nvPr/>
        </p:nvSpPr>
        <p:spPr>
          <a:xfrm>
            <a:off x="755576" y="1412776"/>
            <a:ext cx="7200800" cy="4801314"/>
          </a:xfrm>
          <a:prstGeom prst="rect">
            <a:avLst/>
          </a:prstGeom>
          <a:noFill/>
        </p:spPr>
        <p:txBody>
          <a:bodyPr wrap="square" rtlCol="0">
            <a:spAutoFit/>
          </a:bodyPr>
          <a:lstStyle/>
          <a:p>
            <a:pPr marL="285750" indent="-285750">
              <a:buFont typeface="Arial" pitchFamily="34" charset="0"/>
              <a:buChar char="•"/>
            </a:pPr>
            <a:r>
              <a:rPr lang="et-EE" dirty="0" smtClean="0"/>
              <a:t>ERINEVUS TEHISKEELTEST: </a:t>
            </a:r>
          </a:p>
          <a:p>
            <a:pPr marL="742950" lvl="1" indent="-285750">
              <a:buFont typeface="Arial" pitchFamily="34" charset="0"/>
              <a:buChar char="•"/>
            </a:pPr>
            <a:r>
              <a:rPr lang="et-EE" dirty="0" smtClean="0"/>
              <a:t>keelel 2 tasandit:</a:t>
            </a:r>
          </a:p>
          <a:p>
            <a:pPr marL="1200150" lvl="2" indent="-285750">
              <a:buFont typeface="Arial" pitchFamily="34" charset="0"/>
              <a:buChar char="•"/>
            </a:pPr>
            <a:r>
              <a:rPr lang="et-EE" dirty="0" smtClean="0"/>
              <a:t> vahendab infot, </a:t>
            </a:r>
          </a:p>
          <a:p>
            <a:pPr marL="1200150" lvl="2" indent="-285750">
              <a:buFont typeface="Arial" pitchFamily="34" charset="0"/>
              <a:buChar char="•"/>
            </a:pPr>
            <a:r>
              <a:rPr lang="et-EE" dirty="0" smtClean="0"/>
              <a:t>samas kujundab omavahelisi suhteid (osaliselt kokkulangevad)</a:t>
            </a:r>
          </a:p>
          <a:p>
            <a:pPr marL="285750" indent="-285750">
              <a:buFont typeface="Arial" pitchFamily="34" charset="0"/>
              <a:buChar char="•"/>
            </a:pPr>
            <a:endParaRPr lang="et-EE" dirty="0"/>
          </a:p>
          <a:p>
            <a:pPr marL="285750" indent="-285750">
              <a:buFont typeface="Arial" pitchFamily="34" charset="0"/>
              <a:buChar char="•"/>
            </a:pPr>
            <a:r>
              <a:rPr lang="et-EE" dirty="0" smtClean="0"/>
              <a:t>Suhete hoidmist iseloomustab väike informatiivne laeng: meeldivalt veedetud aeg aitab suhtel püsida. </a:t>
            </a:r>
          </a:p>
          <a:p>
            <a:endParaRPr lang="et-EE" dirty="0" smtClean="0"/>
          </a:p>
          <a:p>
            <a:pPr marL="285750" indent="-285750">
              <a:buFont typeface="Arial" pitchFamily="34" charset="0"/>
              <a:buChar char="•"/>
            </a:pPr>
            <a:r>
              <a:rPr lang="et-EE" dirty="0" smtClean="0"/>
              <a:t>Oluline on: </a:t>
            </a:r>
          </a:p>
          <a:p>
            <a:pPr marL="742950" lvl="1" indent="-285750">
              <a:buFont typeface="Arial" pitchFamily="34" charset="0"/>
              <a:buChar char="•"/>
            </a:pPr>
            <a:r>
              <a:rPr lang="et-EE" dirty="0" smtClean="0"/>
              <a:t>KUIDAS öelda, mitte MIDA öelda </a:t>
            </a:r>
          </a:p>
          <a:p>
            <a:pPr marL="742950" lvl="1" indent="-285750">
              <a:buFont typeface="Arial" pitchFamily="34" charset="0"/>
              <a:buChar char="•"/>
            </a:pPr>
            <a:r>
              <a:rPr lang="et-EE" dirty="0" smtClean="0"/>
              <a:t>+ mitteverbaalne (hääletoon, žestid, miimika, kehakeel)</a:t>
            </a:r>
          </a:p>
          <a:p>
            <a:pPr marL="285750" indent="-285750">
              <a:buFont typeface="Arial" pitchFamily="34" charset="0"/>
              <a:buChar char="•"/>
            </a:pPr>
            <a:endParaRPr lang="et-EE" dirty="0"/>
          </a:p>
          <a:p>
            <a:pPr marL="285750" indent="-285750">
              <a:buFont typeface="Arial" pitchFamily="34" charset="0"/>
              <a:buChar char="•"/>
            </a:pPr>
            <a:r>
              <a:rPr lang="et-EE" dirty="0" smtClean="0">
                <a:solidFill>
                  <a:srgbClr val="3333CC"/>
                </a:solidFill>
              </a:rPr>
              <a:t>Kehakeel võib sõnad nullida</a:t>
            </a:r>
            <a:r>
              <a:rPr lang="et-EE" dirty="0" smtClean="0"/>
              <a:t>.</a:t>
            </a:r>
          </a:p>
          <a:p>
            <a:pPr marL="285750" indent="-285750">
              <a:buFont typeface="Arial" pitchFamily="34" charset="0"/>
              <a:buChar char="•"/>
            </a:pPr>
            <a:endParaRPr lang="et-EE" dirty="0"/>
          </a:p>
          <a:p>
            <a:pPr marL="285750" indent="-285750">
              <a:buFont typeface="Arial" pitchFamily="34" charset="0"/>
              <a:buChar char="•"/>
            </a:pPr>
            <a:r>
              <a:rPr lang="et-EE" i="1" dirty="0" smtClean="0">
                <a:solidFill>
                  <a:srgbClr val="00B050"/>
                </a:solidFill>
              </a:rPr>
              <a:t>„Oled Sa minuga õnnelik?“</a:t>
            </a:r>
          </a:p>
          <a:p>
            <a:pPr marL="285750" indent="-285750">
              <a:buFont typeface="Arial" pitchFamily="34" charset="0"/>
              <a:buChar char="•"/>
            </a:pPr>
            <a:r>
              <a:rPr lang="et-EE" i="1" dirty="0" smtClean="0">
                <a:solidFill>
                  <a:srgbClr val="00B050"/>
                </a:solidFill>
              </a:rPr>
              <a:t>„Nojah, oi-jaah“</a:t>
            </a:r>
            <a:endParaRPr lang="et-EE" i="1" dirty="0">
              <a:solidFill>
                <a:srgbClr val="00B050"/>
              </a:solidFill>
            </a:endParaRPr>
          </a:p>
        </p:txBody>
      </p:sp>
      <p:pic>
        <p:nvPicPr>
          <p:cNvPr id="3074" name="Picture 2" descr="C:\Users\Kasutaja\AppData\Local\Microsoft\Windows\Temporary Internet Files\Content.IE5\6CAZJQW0\MC90023077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052736"/>
            <a:ext cx="2160240" cy="2148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5231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Keel kui mõtlemisvahend</a:t>
            </a:r>
            <a:endParaRPr lang="et-EE" dirty="0"/>
          </a:p>
        </p:txBody>
      </p:sp>
      <p:sp>
        <p:nvSpPr>
          <p:cNvPr id="3" name="TextBox 2"/>
          <p:cNvSpPr txBox="1"/>
          <p:nvPr/>
        </p:nvSpPr>
        <p:spPr>
          <a:xfrm>
            <a:off x="683568" y="1556792"/>
            <a:ext cx="7920880" cy="4801314"/>
          </a:xfrm>
          <a:prstGeom prst="rect">
            <a:avLst/>
          </a:prstGeom>
          <a:noFill/>
        </p:spPr>
        <p:txBody>
          <a:bodyPr wrap="square" rtlCol="0">
            <a:spAutoFit/>
          </a:bodyPr>
          <a:lstStyle/>
          <a:p>
            <a:r>
              <a:rPr lang="et-EE" dirty="0" smtClean="0"/>
              <a:t>Küsimus: </a:t>
            </a:r>
            <a:r>
              <a:rPr lang="et-EE" b="1" dirty="0" smtClean="0">
                <a:solidFill>
                  <a:srgbClr val="C00000"/>
                </a:solidFill>
              </a:rPr>
              <a:t>kas keel </a:t>
            </a:r>
            <a:r>
              <a:rPr lang="et-EE" b="1" dirty="0">
                <a:solidFill>
                  <a:srgbClr val="C00000"/>
                </a:solidFill>
              </a:rPr>
              <a:t>=</a:t>
            </a:r>
            <a:r>
              <a:rPr lang="et-EE" b="1" dirty="0" smtClean="0">
                <a:solidFill>
                  <a:srgbClr val="C00000"/>
                </a:solidFill>
              </a:rPr>
              <a:t>mõtlemine? </a:t>
            </a:r>
            <a:endParaRPr lang="et-EE" b="1" dirty="0">
              <a:solidFill>
                <a:schemeClr val="tx2"/>
              </a:solidFill>
            </a:endParaRPr>
          </a:p>
          <a:p>
            <a:r>
              <a:rPr lang="et-EE" b="1" dirty="0" smtClean="0">
                <a:solidFill>
                  <a:schemeClr val="tx2"/>
                </a:solidFill>
              </a:rPr>
              <a:t>	(mõiste + nähtus = sõna teadvuses - sõnavoog)</a:t>
            </a:r>
            <a:endParaRPr lang="et-EE" b="1" dirty="0" smtClean="0">
              <a:solidFill>
                <a:srgbClr val="C00000"/>
              </a:solidFill>
            </a:endParaRPr>
          </a:p>
          <a:p>
            <a:endParaRPr lang="et-EE" b="1" dirty="0">
              <a:solidFill>
                <a:srgbClr val="C00000"/>
              </a:solidFill>
            </a:endParaRPr>
          </a:p>
          <a:p>
            <a:r>
              <a:rPr lang="et-EE" b="1" dirty="0" smtClean="0">
                <a:solidFill>
                  <a:srgbClr val="C00000"/>
                </a:solidFill>
              </a:rPr>
              <a:t>	</a:t>
            </a:r>
            <a:r>
              <a:rPr lang="et-EE" b="1" dirty="0" smtClean="0"/>
              <a:t>aga </a:t>
            </a:r>
            <a:r>
              <a:rPr lang="et-EE" b="1" dirty="0" smtClean="0">
                <a:solidFill>
                  <a:srgbClr val="C00000"/>
                </a:solidFill>
              </a:rPr>
              <a:t>kuidas mõtlevad kurttummad?  </a:t>
            </a:r>
            <a:r>
              <a:rPr lang="et-EE" b="1" dirty="0" smtClean="0"/>
              <a:t>-  ei kuule, ei räägi</a:t>
            </a:r>
          </a:p>
          <a:p>
            <a:r>
              <a:rPr lang="et-EE" b="1" dirty="0" smtClean="0"/>
              <a:t>(mõtlevad viipekeeles = viipevoog, s. o mitteverbaalne keel)</a:t>
            </a:r>
          </a:p>
          <a:p>
            <a:endParaRPr lang="et-EE" b="1" dirty="0"/>
          </a:p>
          <a:p>
            <a:r>
              <a:rPr lang="et-EE" b="1" dirty="0" smtClean="0"/>
              <a:t>Seega</a:t>
            </a:r>
            <a:r>
              <a:rPr lang="et-EE" b="1" u="sng" dirty="0" smtClean="0"/>
              <a:t>: sõnaline keel pole ainuke mõtlemisvahend</a:t>
            </a:r>
          </a:p>
          <a:p>
            <a:endParaRPr lang="et-EE" b="1" u="sng" dirty="0" smtClean="0"/>
          </a:p>
          <a:p>
            <a:r>
              <a:rPr lang="et-EE" b="1" dirty="0" smtClean="0"/>
              <a:t>Ka kõnevõimeline inimene kasutab mõtlemisel visuaalseid vorme : 	ruumilised kujundid, </a:t>
            </a:r>
          </a:p>
          <a:p>
            <a:r>
              <a:rPr lang="et-EE" b="1" dirty="0"/>
              <a:t>	</a:t>
            </a:r>
            <a:r>
              <a:rPr lang="et-EE" b="1" dirty="0" smtClean="0"/>
              <a:t>liikumine (sarnasus, seosed) </a:t>
            </a:r>
          </a:p>
          <a:p>
            <a:endParaRPr lang="et-EE" b="1" dirty="0" smtClean="0"/>
          </a:p>
          <a:p>
            <a:r>
              <a:rPr lang="et-EE" b="1" dirty="0" smtClean="0"/>
              <a:t>oluline erialaoskus arhitektile, inseneridele, lennukijuhtidele, kunstnikele (viimastel ka kujundlikud emotsioonid)</a:t>
            </a:r>
          </a:p>
          <a:p>
            <a:endParaRPr lang="et-EE" b="1" dirty="0"/>
          </a:p>
          <a:p>
            <a:r>
              <a:rPr lang="et-EE" b="1" dirty="0" smtClean="0">
                <a:solidFill>
                  <a:srgbClr val="00B050"/>
                </a:solidFill>
              </a:rPr>
              <a:t>„Ilma keeleta on mõtted vaid üks ebamäärane kaardistamata udukogu.“</a:t>
            </a:r>
            <a:r>
              <a:rPr lang="et-EE" b="1" dirty="0" smtClean="0"/>
              <a:t> (</a:t>
            </a:r>
            <a:r>
              <a:rPr lang="et-EE" b="1" dirty="0" err="1" smtClean="0"/>
              <a:t>Ferdinand</a:t>
            </a:r>
            <a:r>
              <a:rPr lang="et-EE" b="1" dirty="0" smtClean="0"/>
              <a:t> </a:t>
            </a:r>
            <a:r>
              <a:rPr lang="et-EE" b="1" dirty="0" err="1" smtClean="0"/>
              <a:t>de</a:t>
            </a:r>
            <a:r>
              <a:rPr lang="et-EE" b="1" dirty="0" smtClean="0"/>
              <a:t> </a:t>
            </a:r>
            <a:r>
              <a:rPr lang="et-EE" b="1" dirty="0" err="1" smtClean="0"/>
              <a:t>Saussure</a:t>
            </a:r>
            <a:r>
              <a:rPr lang="et-EE" b="1" dirty="0" smtClean="0"/>
              <a:t>)</a:t>
            </a:r>
          </a:p>
        </p:txBody>
      </p:sp>
      <p:pic>
        <p:nvPicPr>
          <p:cNvPr id="1026" name="Picture 2" descr="C:\Users\Kasutaja\AppData\Local\Microsoft\Windows\Temporary Internet Files\Content.IE5\BJG3978L\MC9004343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0352" y="551944"/>
            <a:ext cx="1206500" cy="190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883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Keel kui identiteedi kandja</a:t>
            </a:r>
            <a:endParaRPr lang="et-EE" dirty="0"/>
          </a:p>
        </p:txBody>
      </p:sp>
      <p:sp>
        <p:nvSpPr>
          <p:cNvPr id="3" name="TextBox 2"/>
          <p:cNvSpPr txBox="1"/>
          <p:nvPr/>
        </p:nvSpPr>
        <p:spPr>
          <a:xfrm>
            <a:off x="611560" y="1412776"/>
            <a:ext cx="8136904" cy="5355312"/>
          </a:xfrm>
          <a:prstGeom prst="rect">
            <a:avLst/>
          </a:prstGeom>
          <a:noFill/>
        </p:spPr>
        <p:txBody>
          <a:bodyPr wrap="square" rtlCol="0">
            <a:spAutoFit/>
          </a:bodyPr>
          <a:lstStyle/>
          <a:p>
            <a:r>
              <a:rPr lang="et-EE" b="1" dirty="0" smtClean="0"/>
              <a:t>Keel </a:t>
            </a:r>
            <a:r>
              <a:rPr lang="et-EE" dirty="0" smtClean="0"/>
              <a:t>	* info edastaja, </a:t>
            </a:r>
          </a:p>
          <a:p>
            <a:r>
              <a:rPr lang="et-EE" dirty="0"/>
              <a:t>	</a:t>
            </a:r>
            <a:r>
              <a:rPr lang="et-EE" dirty="0" smtClean="0"/>
              <a:t>* tööriist, mille abil inimesed oma elu ühiskonnas korraldavad</a:t>
            </a:r>
          </a:p>
          <a:p>
            <a:endParaRPr lang="et-EE" dirty="0" smtClean="0"/>
          </a:p>
          <a:p>
            <a:r>
              <a:rPr lang="et-EE" dirty="0" smtClean="0">
                <a:solidFill>
                  <a:srgbClr val="3333CC"/>
                </a:solidFill>
              </a:rPr>
              <a:t>Miks mitte üks keel kogu maailmas?! </a:t>
            </a:r>
            <a:r>
              <a:rPr lang="et-EE" dirty="0" smtClean="0"/>
              <a:t>– lihtne suhelda</a:t>
            </a:r>
          </a:p>
          <a:p>
            <a:r>
              <a:rPr lang="et-EE" dirty="0" smtClean="0"/>
              <a:t>PARAKU: keel on identiteedi väljendaja (keeli tuhandeid)</a:t>
            </a:r>
          </a:p>
          <a:p>
            <a:endParaRPr lang="et-EE" dirty="0" smtClean="0"/>
          </a:p>
          <a:p>
            <a:r>
              <a:rPr lang="et-EE" dirty="0" smtClean="0">
                <a:solidFill>
                  <a:srgbClr val="3333CC"/>
                </a:solidFill>
              </a:rPr>
              <a:t>Identiteedi tuum – rahvuskeel </a:t>
            </a:r>
            <a:r>
              <a:rPr lang="et-EE" dirty="0" smtClean="0"/>
              <a:t>(ka eestlastel) </a:t>
            </a:r>
          </a:p>
          <a:p>
            <a:r>
              <a:rPr lang="et-EE" dirty="0" smtClean="0"/>
              <a:t>(võib olla ka religioon, kultuur, riietus, </a:t>
            </a:r>
            <a:r>
              <a:rPr lang="et-EE" dirty="0" err="1" smtClean="0"/>
              <a:t>toit…</a:t>
            </a:r>
            <a:r>
              <a:rPr lang="et-EE" dirty="0" smtClean="0"/>
              <a:t>)</a:t>
            </a:r>
          </a:p>
          <a:p>
            <a:r>
              <a:rPr lang="et-EE" dirty="0" smtClean="0"/>
              <a:t>keele abil luuakse inimeste vahel sidemeid ja </a:t>
            </a:r>
          </a:p>
          <a:p>
            <a:r>
              <a:rPr lang="et-EE" dirty="0" smtClean="0"/>
              <a:t>kuuluvustunnet</a:t>
            </a:r>
          </a:p>
          <a:p>
            <a:r>
              <a:rPr lang="et-EE" dirty="0" smtClean="0"/>
              <a:t>	Identiteedi näitajad veel: </a:t>
            </a:r>
          </a:p>
          <a:p>
            <a:r>
              <a:rPr lang="et-EE" dirty="0" smtClean="0"/>
              <a:t>	* piirkondlik murre – vihje päritolule (</a:t>
            </a:r>
            <a:r>
              <a:rPr lang="et-EE" dirty="0" err="1" smtClean="0"/>
              <a:t>võroke</a:t>
            </a:r>
            <a:r>
              <a:rPr lang="et-EE" dirty="0" smtClean="0"/>
              <a:t>, saarlane)</a:t>
            </a:r>
          </a:p>
          <a:p>
            <a:r>
              <a:rPr lang="et-EE" dirty="0" smtClean="0"/>
              <a:t>	* sotsiaalne murre – staatusele (rullnokkade keel – </a:t>
            </a:r>
            <a:r>
              <a:rPr lang="et-EE" dirty="0" err="1" smtClean="0"/>
              <a:t>Aiku</a:t>
            </a:r>
            <a:r>
              <a:rPr lang="et-EE" dirty="0" smtClean="0"/>
              <a:t> ja </a:t>
            </a:r>
            <a:r>
              <a:rPr lang="et-EE" dirty="0" err="1" smtClean="0"/>
              <a:t>Pets</a:t>
            </a:r>
            <a:r>
              <a:rPr lang="et-EE" dirty="0" smtClean="0"/>
              <a:t>)</a:t>
            </a:r>
          </a:p>
          <a:p>
            <a:endParaRPr lang="et-EE" dirty="0"/>
          </a:p>
          <a:p>
            <a:r>
              <a:rPr lang="et-EE" dirty="0" smtClean="0"/>
              <a:t>Identiteedile viitab aktsent ehk hääldamisviis (nii sotsiaalne, paikkondlik kui ka rahvuslik)</a:t>
            </a:r>
          </a:p>
          <a:p>
            <a:r>
              <a:rPr lang="et-EE" i="1" dirty="0" smtClean="0">
                <a:solidFill>
                  <a:srgbClr val="00B050"/>
                </a:solidFill>
              </a:rPr>
              <a:t>„Kui sa räägid inimesega keeles, millest ta aru saab, siis sa kõnetad ta mõistust. Kui sa kõneled temaga tema emakeeles, siis kõnetad sa tema südant.“</a:t>
            </a:r>
            <a:r>
              <a:rPr lang="et-EE" i="1" dirty="0" smtClean="0"/>
              <a:t> (Nelson </a:t>
            </a:r>
            <a:r>
              <a:rPr lang="et-EE" i="1" dirty="0" err="1" smtClean="0"/>
              <a:t>Mandela</a:t>
            </a:r>
            <a:r>
              <a:rPr lang="et-EE" i="1" dirty="0" smtClean="0"/>
              <a:t>)</a:t>
            </a:r>
            <a:endParaRPr lang="et-EE" i="1" dirty="0"/>
          </a:p>
        </p:txBody>
      </p:sp>
      <p:pic>
        <p:nvPicPr>
          <p:cNvPr id="4098" name="Picture 2" descr="C:\Users\Kasutaja\AppData\Local\Microsoft\Windows\Temporary Internet Files\Content.IE5\1GT0A3M1\MC90015825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2924944"/>
            <a:ext cx="3739954" cy="1385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841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507288" cy="1143000"/>
          </a:xfrm>
        </p:spPr>
        <p:txBody>
          <a:bodyPr/>
          <a:lstStyle/>
          <a:p>
            <a:r>
              <a:rPr lang="et-EE" dirty="0" smtClean="0"/>
              <a:t>Keel kui emotsioonide väljendaja</a:t>
            </a:r>
            <a:endParaRPr lang="et-EE" dirty="0"/>
          </a:p>
        </p:txBody>
      </p:sp>
      <p:pic>
        <p:nvPicPr>
          <p:cNvPr id="5123" name="Picture 3" descr="C:\Users\Kasutaja\AppData\Local\Microsoft\Windows\Temporary Internet Files\Content.IE5\5G5GQ96L\MC90007873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1484784"/>
            <a:ext cx="2443732" cy="186142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5576" y="1340768"/>
            <a:ext cx="7416824" cy="5078313"/>
          </a:xfrm>
          <a:prstGeom prst="rect">
            <a:avLst/>
          </a:prstGeom>
          <a:noFill/>
        </p:spPr>
        <p:txBody>
          <a:bodyPr wrap="square" rtlCol="0">
            <a:spAutoFit/>
          </a:bodyPr>
          <a:lstStyle/>
          <a:p>
            <a:r>
              <a:rPr lang="et-EE" dirty="0" smtClean="0">
                <a:solidFill>
                  <a:srgbClr val="3333CC"/>
                </a:solidFill>
              </a:rPr>
              <a:t>KEEL – mõttetegevuse peamine instrument</a:t>
            </a:r>
          </a:p>
          <a:p>
            <a:endParaRPr lang="et-EE" dirty="0" smtClean="0">
              <a:solidFill>
                <a:srgbClr val="3333CC"/>
              </a:solidFill>
            </a:endParaRPr>
          </a:p>
          <a:p>
            <a:r>
              <a:rPr lang="et-EE" dirty="0" smtClean="0">
                <a:solidFill>
                  <a:srgbClr val="3333CC"/>
                </a:solidFill>
              </a:rPr>
              <a:t>Emotsioonid</a:t>
            </a:r>
            <a:r>
              <a:rPr lang="et-EE" dirty="0" smtClean="0"/>
              <a:t>e väljendamiseks:</a:t>
            </a:r>
          </a:p>
          <a:p>
            <a:r>
              <a:rPr lang="et-EE" dirty="0"/>
              <a:t>n</a:t>
            </a:r>
            <a:r>
              <a:rPr lang="et-EE" dirty="0" smtClean="0"/>
              <a:t>aer, nutt, oiged, kisa, üminad, ohked – ürgsemad</a:t>
            </a:r>
          </a:p>
          <a:p>
            <a:endParaRPr lang="et-EE" dirty="0" smtClean="0"/>
          </a:p>
          <a:p>
            <a:r>
              <a:rPr lang="et-EE" dirty="0" smtClean="0">
                <a:solidFill>
                  <a:srgbClr val="3333CC"/>
                </a:solidFill>
              </a:rPr>
              <a:t>SÕNA</a:t>
            </a:r>
            <a:r>
              <a:rPr lang="et-EE" dirty="0" smtClean="0"/>
              <a:t> – emotsionaalse laenguga</a:t>
            </a:r>
          </a:p>
          <a:p>
            <a:endParaRPr lang="et-EE" dirty="0" smtClean="0"/>
          </a:p>
          <a:p>
            <a:r>
              <a:rPr lang="et-EE" dirty="0" smtClean="0">
                <a:solidFill>
                  <a:srgbClr val="3333CC"/>
                </a:solidFill>
              </a:rPr>
              <a:t>SÕIMUSÕNA</a:t>
            </a:r>
            <a:r>
              <a:rPr lang="et-EE" dirty="0" smtClean="0"/>
              <a:t> – võimsaima laenguga </a:t>
            </a:r>
          </a:p>
          <a:p>
            <a:r>
              <a:rPr lang="et-EE" dirty="0"/>
              <a:t>	</a:t>
            </a:r>
            <a:r>
              <a:rPr lang="et-EE" dirty="0" smtClean="0"/>
              <a:t>põlgus, agressioon, frustratsioon jms negatiivne</a:t>
            </a:r>
          </a:p>
          <a:p>
            <a:endParaRPr lang="et-EE" dirty="0" smtClean="0"/>
          </a:p>
          <a:p>
            <a:r>
              <a:rPr lang="et-EE" dirty="0" smtClean="0"/>
              <a:t>Tähenduselt: kehaosad, seksuaalne tegevus (tabu), väljaheited, kehavedelikud (temaatiliselt – räpaseks peetavad)</a:t>
            </a:r>
          </a:p>
          <a:p>
            <a:r>
              <a:rPr lang="et-EE" dirty="0" smtClean="0"/>
              <a:t>Samadel sõnadel meditsiiniterminoloogiat kasutades emotsionaalne laeng puudub</a:t>
            </a:r>
          </a:p>
          <a:p>
            <a:endParaRPr lang="et-EE" dirty="0"/>
          </a:p>
          <a:p>
            <a:r>
              <a:rPr lang="et-EE" dirty="0" smtClean="0"/>
              <a:t>SEEGA: </a:t>
            </a:r>
            <a:r>
              <a:rPr lang="et-EE" dirty="0" smtClean="0">
                <a:solidFill>
                  <a:srgbClr val="3333CC"/>
                </a:solidFill>
              </a:rPr>
              <a:t>sõna emotsionaalne värving ei sõltu sõnaga tähistatud asjast</a:t>
            </a:r>
          </a:p>
          <a:p>
            <a:r>
              <a:rPr lang="et-EE" dirty="0" smtClean="0"/>
              <a:t>Iga sõna võib saada sõimusõnaks, kui sellega väljendada agressiooni + agressiivne kehakeel, miimika, intonatsioon</a:t>
            </a:r>
            <a:endParaRPr lang="et-EE" dirty="0"/>
          </a:p>
        </p:txBody>
      </p:sp>
    </p:spTree>
    <p:extLst>
      <p:ext uri="{BB962C8B-B14F-4D97-AF65-F5344CB8AC3E}">
        <p14:creationId xmlns:p14="http://schemas.microsoft.com/office/powerpoint/2010/main" val="519361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Keele maagiline funktsioon</a:t>
            </a:r>
            <a:endParaRPr lang="et-EE" dirty="0"/>
          </a:p>
        </p:txBody>
      </p:sp>
      <p:sp>
        <p:nvSpPr>
          <p:cNvPr id="4" name="TextBox 3"/>
          <p:cNvSpPr txBox="1"/>
          <p:nvPr/>
        </p:nvSpPr>
        <p:spPr>
          <a:xfrm>
            <a:off x="557411" y="1276262"/>
            <a:ext cx="7992888" cy="5078313"/>
          </a:xfrm>
          <a:prstGeom prst="rect">
            <a:avLst/>
          </a:prstGeom>
          <a:noFill/>
        </p:spPr>
        <p:txBody>
          <a:bodyPr wrap="square" rtlCol="0">
            <a:spAutoFit/>
          </a:bodyPr>
          <a:lstStyle/>
          <a:p>
            <a:r>
              <a:rPr lang="et-EE" b="1" dirty="0" smtClean="0"/>
              <a:t>Emotsioonid on seotud keele maagilise funktsiooniga:</a:t>
            </a:r>
          </a:p>
          <a:p>
            <a:r>
              <a:rPr lang="et-EE" dirty="0"/>
              <a:t>n</a:t>
            </a:r>
            <a:r>
              <a:rPr lang="et-EE" dirty="0" smtClean="0"/>
              <a:t>õidumine, loitsimine, tervendamine, needmine, vaimudega suhtlemine</a:t>
            </a:r>
          </a:p>
          <a:p>
            <a:endParaRPr lang="et-EE" dirty="0"/>
          </a:p>
          <a:p>
            <a:r>
              <a:rPr lang="et-EE" b="1" dirty="0" smtClean="0"/>
              <a:t>Inimesel on väga tugev enesesisendusvõime</a:t>
            </a:r>
          </a:p>
          <a:p>
            <a:r>
              <a:rPr lang="et-EE" dirty="0" smtClean="0"/>
              <a:t>Kujutlused võivad tegelikkuses realiseeruda </a:t>
            </a:r>
          </a:p>
          <a:p>
            <a:r>
              <a:rPr lang="et-EE" dirty="0"/>
              <a:t>	</a:t>
            </a:r>
            <a:r>
              <a:rPr lang="et-EE" dirty="0" smtClean="0"/>
              <a:t>* paine või häda võib sõltuda mõtlemisest – </a:t>
            </a:r>
            <a:r>
              <a:rPr lang="et-EE" i="1" dirty="0" smtClean="0">
                <a:solidFill>
                  <a:srgbClr val="00B050"/>
                </a:solidFill>
              </a:rPr>
              <a:t>saan hakkama, ei </a:t>
            </a:r>
            <a:r>
              <a:rPr lang="et-EE" i="1" dirty="0" err="1" smtClean="0">
                <a:solidFill>
                  <a:srgbClr val="00B050"/>
                </a:solidFill>
              </a:rPr>
              <a:t>oska</a:t>
            </a:r>
            <a:r>
              <a:rPr lang="et-EE" dirty="0" err="1" smtClean="0"/>
              <a:t>…</a:t>
            </a:r>
            <a:r>
              <a:rPr lang="et-EE" dirty="0" smtClean="0"/>
              <a:t> - šamaani lausutud loits aitab vabaneda</a:t>
            </a:r>
          </a:p>
          <a:p>
            <a:r>
              <a:rPr lang="et-EE" dirty="0" smtClean="0"/>
              <a:t>	* sugestiivne ja emotsionaalne needus võibki täide minna</a:t>
            </a:r>
          </a:p>
          <a:p>
            <a:endParaRPr lang="et-EE" dirty="0"/>
          </a:p>
          <a:p>
            <a:r>
              <a:rPr lang="et-EE" b="1" dirty="0" smtClean="0"/>
              <a:t>Keele maagilise funktsiooni alus – tugev usk nõia võimetesse sõnade jõul mõjutada teise inimese elu ja saatust</a:t>
            </a:r>
            <a:r>
              <a:rPr lang="et-EE" dirty="0" smtClean="0"/>
              <a:t> </a:t>
            </a:r>
          </a:p>
          <a:p>
            <a:endParaRPr lang="et-EE" dirty="0" smtClean="0"/>
          </a:p>
          <a:p>
            <a:r>
              <a:rPr lang="et-EE" dirty="0"/>
              <a:t>s</a:t>
            </a:r>
            <a:r>
              <a:rPr lang="et-EE" dirty="0" smtClean="0"/>
              <a:t>iit:</a:t>
            </a:r>
            <a:r>
              <a:rPr lang="et-EE" dirty="0"/>
              <a:t>	</a:t>
            </a:r>
            <a:r>
              <a:rPr lang="et-EE" dirty="0" smtClean="0"/>
              <a:t>* tabud eri keeltes – </a:t>
            </a:r>
            <a:r>
              <a:rPr lang="et-EE" i="1" dirty="0" smtClean="0">
                <a:solidFill>
                  <a:srgbClr val="00B050"/>
                </a:solidFill>
              </a:rPr>
              <a:t>ära kutsu kurja karja: </a:t>
            </a:r>
            <a:r>
              <a:rPr lang="et-EE" dirty="0" smtClean="0"/>
              <a:t>ümberütlemine e 					eufemismi kasutamine, n </a:t>
            </a:r>
            <a:r>
              <a:rPr lang="et-EE" i="1" dirty="0" smtClean="0"/>
              <a:t>hunt (e.k</a:t>
            </a:r>
            <a:r>
              <a:rPr lang="et-EE" dirty="0" smtClean="0"/>
              <a:t>) </a:t>
            </a:r>
          </a:p>
          <a:p>
            <a:r>
              <a:rPr lang="et-EE" dirty="0"/>
              <a:t>	</a:t>
            </a:r>
            <a:r>
              <a:rPr lang="et-EE" dirty="0" smtClean="0"/>
              <a:t>* tabusõna kujunemine sõltub kultuurist ja religioonist</a:t>
            </a:r>
          </a:p>
          <a:p>
            <a:endParaRPr lang="et-EE" dirty="0"/>
          </a:p>
          <a:p>
            <a:r>
              <a:rPr lang="et-EE" i="1" dirty="0" smtClean="0">
                <a:solidFill>
                  <a:srgbClr val="00B050"/>
                </a:solidFill>
              </a:rPr>
              <a:t>„Keel pole vaksast pikem, aga võib tappa süllapikkuse mehemüraka.“ </a:t>
            </a:r>
            <a:r>
              <a:rPr lang="et-EE" dirty="0" smtClean="0"/>
              <a:t>(Jaapani vanasõna)</a:t>
            </a:r>
            <a:endParaRPr lang="et-EE" dirty="0"/>
          </a:p>
        </p:txBody>
      </p:sp>
      <p:pic>
        <p:nvPicPr>
          <p:cNvPr id="6146" name="Picture 2" descr="C:\Users\Kasutaja\AppData\Local\Microsoft\Windows\Temporary Internet Files\Content.IE5\5G5GQ96L\MM900041127[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49479" y="836712"/>
            <a:ext cx="1001641" cy="12553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020272" y="1775648"/>
            <a:ext cx="1296144" cy="369332"/>
          </a:xfrm>
          <a:prstGeom prst="rect">
            <a:avLst/>
          </a:prstGeom>
          <a:noFill/>
        </p:spPr>
        <p:txBody>
          <a:bodyPr wrap="square" rtlCol="0">
            <a:spAutoFit/>
          </a:bodyPr>
          <a:lstStyle/>
          <a:p>
            <a:r>
              <a:rPr lang="et-EE" dirty="0" smtClean="0">
                <a:hlinkClick r:id="rId3"/>
              </a:rPr>
              <a:t>vihmaloits</a:t>
            </a:r>
            <a:endParaRPr lang="et-EE" dirty="0"/>
          </a:p>
        </p:txBody>
      </p:sp>
    </p:spTree>
    <p:extLst>
      <p:ext uri="{BB962C8B-B14F-4D97-AF65-F5344CB8AC3E}">
        <p14:creationId xmlns:p14="http://schemas.microsoft.com/office/powerpoint/2010/main" val="3144080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74848" y="0"/>
            <a:ext cx="8229600" cy="764704"/>
          </a:xfrm>
        </p:spPr>
        <p:txBody>
          <a:bodyPr/>
          <a:lstStyle/>
          <a:p>
            <a:r>
              <a:rPr lang="et-EE" dirty="0" smtClean="0"/>
              <a:t>Keel ja kultuur</a:t>
            </a:r>
            <a:endParaRPr lang="et-EE" dirty="0"/>
          </a:p>
        </p:txBody>
      </p:sp>
      <p:sp>
        <p:nvSpPr>
          <p:cNvPr id="3" name="TextBox 2"/>
          <p:cNvSpPr txBox="1"/>
          <p:nvPr/>
        </p:nvSpPr>
        <p:spPr>
          <a:xfrm>
            <a:off x="228111" y="680223"/>
            <a:ext cx="8352928" cy="6463308"/>
          </a:xfrm>
          <a:prstGeom prst="rect">
            <a:avLst/>
          </a:prstGeom>
          <a:noFill/>
        </p:spPr>
        <p:txBody>
          <a:bodyPr wrap="square" rtlCol="0">
            <a:spAutoFit/>
          </a:bodyPr>
          <a:lstStyle/>
          <a:p>
            <a:r>
              <a:rPr lang="et-EE" b="1" dirty="0" smtClean="0"/>
              <a:t>Võimaldab rääkida asjadest, mis on ühiskonnas ja kultuuris olulised</a:t>
            </a:r>
          </a:p>
          <a:p>
            <a:r>
              <a:rPr lang="et-EE" dirty="0" smtClean="0"/>
              <a:t>Sõnavara peegeldab kultuuri, mille eesmärke teenib (igapäevaelu vajadused)</a:t>
            </a:r>
          </a:p>
          <a:p>
            <a:r>
              <a:rPr lang="et-EE" dirty="0" smtClean="0"/>
              <a:t>  * eskimotel </a:t>
            </a:r>
            <a:r>
              <a:rPr lang="et-EE" i="1" dirty="0" smtClean="0">
                <a:solidFill>
                  <a:srgbClr val="00B050"/>
                </a:solidFill>
              </a:rPr>
              <a:t>lumi </a:t>
            </a:r>
            <a:r>
              <a:rPr lang="et-EE" dirty="0" smtClean="0">
                <a:solidFill>
                  <a:srgbClr val="00B050"/>
                </a:solidFill>
              </a:rPr>
              <a:t> </a:t>
            </a:r>
            <a:r>
              <a:rPr lang="et-EE" dirty="0" smtClean="0"/>
              <a:t>(mitte troopikast)</a:t>
            </a:r>
          </a:p>
          <a:p>
            <a:r>
              <a:rPr lang="et-EE" dirty="0" smtClean="0"/>
              <a:t>  * arenenud tehnoloogiaga riikides – teadusterminoloogia (sugulusest vähem)</a:t>
            </a:r>
          </a:p>
          <a:p>
            <a:r>
              <a:rPr lang="et-EE" dirty="0" smtClean="0"/>
              <a:t>  * traditsioonilise eluviisiga kultuurides vastupidi (sugulus oluline)</a:t>
            </a:r>
          </a:p>
          <a:p>
            <a:r>
              <a:rPr lang="et-EE" dirty="0" smtClean="0"/>
              <a:t>SIIT: </a:t>
            </a:r>
            <a:r>
              <a:rPr lang="et-EE" u="sng" dirty="0" smtClean="0">
                <a:solidFill>
                  <a:srgbClr val="0070C0"/>
                </a:solidFill>
              </a:rPr>
              <a:t>keeles väljendub samas kultuuris elavate inimeste mõtlemisviis ja maailmavaade</a:t>
            </a:r>
          </a:p>
          <a:p>
            <a:r>
              <a:rPr lang="et-EE" dirty="0" smtClean="0"/>
              <a:t>		mitteverbaalne keel on universaalsem (naeratus)</a:t>
            </a:r>
          </a:p>
          <a:p>
            <a:r>
              <a:rPr lang="et-EE" dirty="0" smtClean="0"/>
              <a:t>Aga erinevusi:</a:t>
            </a:r>
          </a:p>
          <a:p>
            <a:r>
              <a:rPr lang="et-EE" dirty="0"/>
              <a:t>	</a:t>
            </a:r>
            <a:r>
              <a:rPr lang="et-EE" dirty="0" smtClean="0"/>
              <a:t>* peanoogutamine (Bulgaarias äraütlemine)</a:t>
            </a:r>
          </a:p>
          <a:p>
            <a:r>
              <a:rPr lang="et-EE" dirty="0"/>
              <a:t>	</a:t>
            </a:r>
            <a:r>
              <a:rPr lang="et-EE" dirty="0" smtClean="0"/>
              <a:t>* pearaputamine (Indias heakskiit)</a:t>
            </a:r>
          </a:p>
          <a:p>
            <a:r>
              <a:rPr lang="et-EE" dirty="0"/>
              <a:t>	</a:t>
            </a:r>
            <a:r>
              <a:rPr lang="et-EE" dirty="0" smtClean="0"/>
              <a:t>* kui palju mitteverbaalset kasutatakse</a:t>
            </a:r>
          </a:p>
          <a:p>
            <a:r>
              <a:rPr lang="et-EE" dirty="0" smtClean="0"/>
              <a:t>(</a:t>
            </a:r>
            <a:r>
              <a:rPr lang="et-EE" dirty="0" err="1" smtClean="0"/>
              <a:t>P-Eur</a:t>
            </a:r>
            <a:r>
              <a:rPr lang="et-EE" dirty="0" smtClean="0"/>
              <a:t> inimesed žestikuleerivad vähem kui Vahemere maade elanikud)</a:t>
            </a:r>
          </a:p>
          <a:p>
            <a:endParaRPr lang="et-EE" dirty="0" smtClean="0"/>
          </a:p>
          <a:p>
            <a:r>
              <a:rPr lang="et-EE" dirty="0"/>
              <a:t>	</a:t>
            </a:r>
            <a:r>
              <a:rPr lang="et-EE" dirty="0" smtClean="0"/>
              <a:t>* suhtluse tempo ja viis sõltub kultuurist</a:t>
            </a:r>
          </a:p>
          <a:p>
            <a:r>
              <a:rPr lang="et-EE" dirty="0"/>
              <a:t>e</a:t>
            </a:r>
            <a:r>
              <a:rPr lang="et-EE" dirty="0" smtClean="0"/>
              <a:t>estlased räägivad soomlastest kiiremini, soomlased räägivad kõnevooru jooksul kauem, soomlane kuulab kauem, esitab täpsustavaid küsimusi, eestlane kannatamatum, otsekohesem arvamuse avaldamises.</a:t>
            </a:r>
          </a:p>
          <a:p>
            <a:endParaRPr lang="et-EE" dirty="0" smtClean="0"/>
          </a:p>
          <a:p>
            <a:r>
              <a:rPr lang="et-EE" b="1" dirty="0" smtClean="0"/>
              <a:t>Iga uus õpitud sõna peegeldab võõrast kultuurimaailma</a:t>
            </a:r>
            <a:r>
              <a:rPr lang="et-EE" dirty="0" smtClean="0"/>
              <a:t>.</a:t>
            </a:r>
          </a:p>
          <a:p>
            <a:r>
              <a:rPr lang="et-EE" dirty="0" smtClean="0"/>
              <a:t>Teist kultuuri õpib paremini, kui vestluspartnerid mõistavad üksteise emakeelt. (sõnaline ja mittesõnaline on kooskõlas) </a:t>
            </a:r>
            <a:r>
              <a:rPr lang="et-EE" i="1" dirty="0" err="1" smtClean="0">
                <a:solidFill>
                  <a:srgbClr val="0070C0"/>
                </a:solidFill>
              </a:rPr>
              <a:t>How</a:t>
            </a:r>
            <a:r>
              <a:rPr lang="et-EE" i="1" dirty="0" smtClean="0">
                <a:solidFill>
                  <a:srgbClr val="0070C0"/>
                </a:solidFill>
              </a:rPr>
              <a:t> are </a:t>
            </a:r>
            <a:r>
              <a:rPr lang="et-EE" i="1" dirty="0" err="1" smtClean="0">
                <a:solidFill>
                  <a:srgbClr val="0070C0"/>
                </a:solidFill>
              </a:rPr>
              <a:t>you</a:t>
            </a:r>
            <a:r>
              <a:rPr lang="et-EE" i="1" dirty="0" smtClean="0">
                <a:solidFill>
                  <a:srgbClr val="0070C0"/>
                </a:solidFill>
              </a:rPr>
              <a:t>? </a:t>
            </a:r>
            <a:r>
              <a:rPr lang="et-EE" dirty="0" smtClean="0"/>
              <a:t>– viisakus (vastus sama)</a:t>
            </a:r>
          </a:p>
          <a:p>
            <a:r>
              <a:rPr lang="et-EE" dirty="0"/>
              <a:t>	</a:t>
            </a:r>
          </a:p>
        </p:txBody>
      </p:sp>
      <p:pic>
        <p:nvPicPr>
          <p:cNvPr id="7170" name="Picture 2" descr="C:\Users\Kasutaja\AppData\Local\Microsoft\Windows\Temporary Internet Files\Content.IE5\6CAZJQW0\MC90044010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4549" y="0"/>
            <a:ext cx="1346220" cy="1465744"/>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Kasutaja\AppData\Local\Microsoft\Windows\Temporary Internet Files\Content.IE5\1GT0A3M1\MP90040965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5113" y="1872753"/>
            <a:ext cx="1475656" cy="98454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Kasutaja\AppData\Local\Microsoft\Windows\Temporary Internet Files\Content.IE5\BJG3978L\MC90043222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6222" y="2857293"/>
            <a:ext cx="1261740" cy="1283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264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odanik">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262</TotalTime>
  <Words>434</Words>
  <Application>Microsoft Office PowerPoint</Application>
  <PresentationFormat>Ekraaniseanss (4:3)</PresentationFormat>
  <Paragraphs>144</Paragraphs>
  <Slides>11</Slides>
  <Notes>0</Notes>
  <HiddenSlides>0</HiddenSlides>
  <MMClips>0</MMClips>
  <ScaleCrop>false</ScaleCrop>
  <HeadingPairs>
    <vt:vector size="4" baseType="variant">
      <vt:variant>
        <vt:lpstr>Kujundus</vt:lpstr>
      </vt:variant>
      <vt:variant>
        <vt:i4>1</vt:i4>
      </vt:variant>
      <vt:variant>
        <vt:lpstr>Slaidipealkirjad</vt:lpstr>
      </vt:variant>
      <vt:variant>
        <vt:i4>11</vt:i4>
      </vt:variant>
    </vt:vector>
  </HeadingPairs>
  <TitlesOfParts>
    <vt:vector size="12" baseType="lpstr">
      <vt:lpstr>Default Design</vt:lpstr>
      <vt:lpstr>I osa. KEEL ja KEELED </vt:lpstr>
      <vt:lpstr>Polüfunktsionaalne suhtlemisvahend</vt:lpstr>
      <vt:lpstr>Keel ja kommunikatsioon</vt:lpstr>
      <vt:lpstr>Keel kui suhete hoidja</vt:lpstr>
      <vt:lpstr>Keel kui mõtlemisvahend</vt:lpstr>
      <vt:lpstr>Keel kui identiteedi kandja</vt:lpstr>
      <vt:lpstr>Keel kui emotsioonide väljendaja</vt:lpstr>
      <vt:lpstr>Keele maagiline funktsioon</vt:lpstr>
      <vt:lpstr>Keel ja kultuur</vt:lpstr>
      <vt:lpstr>Ülesanded</vt:lpstr>
      <vt:lpstr>Kasutatud materjalid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osa. KEEL ja KEELED</dc:title>
  <dc:creator>Kasutaja</dc:creator>
  <cp:lastModifiedBy>Kasutaja</cp:lastModifiedBy>
  <cp:revision>28</cp:revision>
  <dcterms:created xsi:type="dcterms:W3CDTF">2013-09-01T18:20:03Z</dcterms:created>
  <dcterms:modified xsi:type="dcterms:W3CDTF">2013-09-02T10:37:02Z</dcterms:modified>
</cp:coreProperties>
</file>