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2050CA99-03A3-4345-8CFC-1D12B78F7D9E}"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137833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41156E15-01DA-47E4-BE58-13E89DFD81C2}"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141987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CC43DBB0-A1E0-49DC-98FF-035B0B3FA32D}"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2188937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Pealkiri ja tabel">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smtClean="0"/>
              <a:t>Muutke tiitli laadi</a:t>
            </a:r>
            <a:endParaRPr lang="et-EE"/>
          </a:p>
        </p:txBody>
      </p:sp>
      <p:sp>
        <p:nvSpPr>
          <p:cNvPr id="3" name="Tabeli kohatäide 2"/>
          <p:cNvSpPr>
            <a:spLocks noGrp="1"/>
          </p:cNvSpPr>
          <p:nvPr>
            <p:ph type="tbl" idx="1"/>
          </p:nvPr>
        </p:nvSpPr>
        <p:spPr>
          <a:xfrm>
            <a:off x="457200" y="1600200"/>
            <a:ext cx="8229600" cy="4525963"/>
          </a:xfrm>
        </p:spPr>
        <p:txBody>
          <a:bodyPr/>
          <a:lstStyle/>
          <a:p>
            <a:endParaRPr lang="et-EE"/>
          </a:p>
        </p:txBody>
      </p:sp>
      <p:sp>
        <p:nvSpPr>
          <p:cNvPr id="4" name="Kuupäeva kohatäide 3"/>
          <p:cNvSpPr>
            <a:spLocks noGrp="1"/>
          </p:cNvSpPr>
          <p:nvPr>
            <p:ph type="dt" sz="half" idx="10"/>
          </p:nvPr>
        </p:nvSpPr>
        <p:spPr>
          <a:xfrm>
            <a:off x="457200" y="6245225"/>
            <a:ext cx="2133600" cy="476250"/>
          </a:xfrm>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a:xfrm>
            <a:off x="3124200" y="6245225"/>
            <a:ext cx="2895600" cy="476250"/>
          </a:xfrm>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a:xfrm>
            <a:off x="6553200" y="6245225"/>
            <a:ext cx="2133600" cy="476250"/>
          </a:xfrm>
        </p:spPr>
        <p:txBody>
          <a:bodyPr/>
          <a:lstStyle>
            <a:lvl1pPr>
              <a:defRPr/>
            </a:lvl1pPr>
          </a:lstStyle>
          <a:p>
            <a:fld id="{921F1F21-D467-4647-A99D-546D5F221502}"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314929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5FB1D5D7-8D78-47CA-967F-3FFEC5FA7589}"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419703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t-EE" alt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lt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22CC751F-EF6F-4F9E-9453-FFE68391FFB4}"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100617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t-EE" alt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lt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F17F4678-41EC-4261-9926-B0B51020F686}"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253573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t-EE" altLang="et-EE">
              <a:solidFill>
                <a:srgbClr val="000000"/>
              </a:solidFill>
            </a:endParaRPr>
          </a:p>
        </p:txBody>
      </p:sp>
      <p:sp>
        <p:nvSpPr>
          <p:cNvPr id="8" name="Jaluse kohatäide 7"/>
          <p:cNvSpPr>
            <a:spLocks noGrp="1"/>
          </p:cNvSpPr>
          <p:nvPr>
            <p:ph type="ftr" sz="quarter" idx="11"/>
          </p:nvPr>
        </p:nvSpPr>
        <p:spPr/>
        <p:txBody>
          <a:bodyPr/>
          <a:lstStyle>
            <a:lvl1pPr>
              <a:defRPr/>
            </a:lvl1pPr>
          </a:lstStyle>
          <a:p>
            <a:endParaRPr lang="et-EE" altLang="et-EE">
              <a:solidFill>
                <a:srgbClr val="000000"/>
              </a:solidFill>
            </a:endParaRPr>
          </a:p>
        </p:txBody>
      </p:sp>
      <p:sp>
        <p:nvSpPr>
          <p:cNvPr id="9" name="Slaidinumbri kohatäide 8"/>
          <p:cNvSpPr>
            <a:spLocks noGrp="1"/>
          </p:cNvSpPr>
          <p:nvPr>
            <p:ph type="sldNum" sz="quarter" idx="12"/>
          </p:nvPr>
        </p:nvSpPr>
        <p:spPr/>
        <p:txBody>
          <a:bodyPr/>
          <a:lstStyle>
            <a:lvl1pPr>
              <a:defRPr/>
            </a:lvl1pPr>
          </a:lstStyle>
          <a:p>
            <a:fld id="{5FE99160-DEF1-40DA-BC8C-9E60DDC95CF6}"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287266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t-EE" altLang="et-EE">
              <a:solidFill>
                <a:srgbClr val="000000"/>
              </a:solidFill>
            </a:endParaRPr>
          </a:p>
        </p:txBody>
      </p:sp>
      <p:sp>
        <p:nvSpPr>
          <p:cNvPr id="4" name="Jaluse kohatäide 3"/>
          <p:cNvSpPr>
            <a:spLocks noGrp="1"/>
          </p:cNvSpPr>
          <p:nvPr>
            <p:ph type="ftr" sz="quarter" idx="11"/>
          </p:nvPr>
        </p:nvSpPr>
        <p:spPr/>
        <p:txBody>
          <a:bodyPr/>
          <a:lstStyle>
            <a:lvl1pPr>
              <a:defRPr/>
            </a:lvl1pPr>
          </a:lstStyle>
          <a:p>
            <a:endParaRPr lang="et-EE" altLang="et-EE">
              <a:solidFill>
                <a:srgbClr val="000000"/>
              </a:solidFill>
            </a:endParaRPr>
          </a:p>
        </p:txBody>
      </p:sp>
      <p:sp>
        <p:nvSpPr>
          <p:cNvPr id="5" name="Slaidinumbri kohatäide 4"/>
          <p:cNvSpPr>
            <a:spLocks noGrp="1"/>
          </p:cNvSpPr>
          <p:nvPr>
            <p:ph type="sldNum" sz="quarter" idx="12"/>
          </p:nvPr>
        </p:nvSpPr>
        <p:spPr/>
        <p:txBody>
          <a:bodyPr/>
          <a:lstStyle>
            <a:lvl1pPr>
              <a:defRPr/>
            </a:lvl1pPr>
          </a:lstStyle>
          <a:p>
            <a:fld id="{FA122E82-1995-45B5-AACB-5CFE6AACF834}"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325375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t-EE" altLang="et-EE">
              <a:solidFill>
                <a:srgbClr val="000000"/>
              </a:solidFill>
            </a:endParaRPr>
          </a:p>
        </p:txBody>
      </p:sp>
      <p:sp>
        <p:nvSpPr>
          <p:cNvPr id="3" name="Jaluse kohatäide 2"/>
          <p:cNvSpPr>
            <a:spLocks noGrp="1"/>
          </p:cNvSpPr>
          <p:nvPr>
            <p:ph type="ftr" sz="quarter" idx="11"/>
          </p:nvPr>
        </p:nvSpPr>
        <p:spPr/>
        <p:txBody>
          <a:bodyPr/>
          <a:lstStyle>
            <a:lvl1pPr>
              <a:defRPr/>
            </a:lvl1pPr>
          </a:lstStyle>
          <a:p>
            <a:endParaRPr lang="et-EE" altLang="et-EE">
              <a:solidFill>
                <a:srgbClr val="000000"/>
              </a:solidFill>
            </a:endParaRPr>
          </a:p>
        </p:txBody>
      </p:sp>
      <p:sp>
        <p:nvSpPr>
          <p:cNvPr id="4" name="Slaidinumbri kohatäide 3"/>
          <p:cNvSpPr>
            <a:spLocks noGrp="1"/>
          </p:cNvSpPr>
          <p:nvPr>
            <p:ph type="sldNum" sz="quarter" idx="12"/>
          </p:nvPr>
        </p:nvSpPr>
        <p:spPr/>
        <p:txBody>
          <a:bodyPr/>
          <a:lstStyle>
            <a:lvl1pPr>
              <a:defRPr/>
            </a:lvl1pPr>
          </a:lstStyle>
          <a:p>
            <a:fld id="{685140A2-EC6F-4592-901E-B1E7CD70D34C}"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302314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t-EE" alt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lt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6161384A-3B06-41C9-BC7F-CEE6BDAC591A}"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214452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t-EE" alt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lt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DF300DAA-ABBA-4F32-BA65-1FE6002C0659}" type="slidenum">
              <a:rPr lang="et-EE" altLang="et-EE">
                <a:solidFill>
                  <a:srgbClr val="000000"/>
                </a:solidFill>
              </a:rPr>
              <a:pPr/>
              <a:t>‹#›</a:t>
            </a:fld>
            <a:endParaRPr lang="et-EE" altLang="et-EE">
              <a:solidFill>
                <a:srgbClr val="000000"/>
              </a:solidFill>
            </a:endParaRPr>
          </a:p>
        </p:txBody>
      </p:sp>
    </p:spTree>
    <p:extLst>
      <p:ext uri="{BB962C8B-B14F-4D97-AF65-F5344CB8AC3E}">
        <p14:creationId xmlns:p14="http://schemas.microsoft.com/office/powerpoint/2010/main" val="397681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t-EE"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t-EE" smtClean="0"/>
              <a:t>Click to edit Master text styles</a:t>
            </a:r>
          </a:p>
          <a:p>
            <a:pPr lvl="1"/>
            <a:r>
              <a:rPr lang="et-EE" altLang="et-EE" smtClean="0"/>
              <a:t>Second level</a:t>
            </a:r>
          </a:p>
          <a:p>
            <a:pPr lvl="2"/>
            <a:r>
              <a:rPr lang="et-EE" altLang="et-EE" smtClean="0"/>
              <a:t>Third level</a:t>
            </a:r>
          </a:p>
          <a:p>
            <a:pPr lvl="3"/>
            <a:r>
              <a:rPr lang="et-EE" altLang="et-EE" smtClean="0"/>
              <a:t>Fourth level</a:t>
            </a:r>
          </a:p>
          <a:p>
            <a:pPr lvl="4"/>
            <a:r>
              <a:rPr lang="et-EE"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t-EE" altLang="et-E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t-EE" altLang="et-E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6D363EB-749C-4B9C-8316-819C7188DB67}" type="slidenum">
              <a:rPr lang="et-EE" altLang="et-EE">
                <a:solidFill>
                  <a:srgbClr val="000000"/>
                </a:solidFill>
              </a:rPr>
              <a:pPr fontAlgn="base">
                <a:spcBef>
                  <a:spcPct val="0"/>
                </a:spcBef>
                <a:spcAft>
                  <a:spcPct val="0"/>
                </a:spcAft>
              </a:pPr>
              <a:t>‹#›</a:t>
            </a:fld>
            <a:endParaRPr lang="et-EE" altLang="et-EE">
              <a:solidFill>
                <a:srgbClr val="000000"/>
              </a:solidFill>
            </a:endParaRPr>
          </a:p>
        </p:txBody>
      </p:sp>
    </p:spTree>
    <p:extLst>
      <p:ext uri="{BB962C8B-B14F-4D97-AF65-F5344CB8AC3E}">
        <p14:creationId xmlns:p14="http://schemas.microsoft.com/office/powerpoint/2010/main" val="277007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www.murre.ut.ee/vakkur/Korpused/"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utlib.ee/ekollekt/eeva/index.php?lang=et&amp;do=autor&amp;aid=99#tekst" TargetMode="External"/><Relationship Id="rId2" Type="http://schemas.openxmlformats.org/officeDocument/2006/relationships/hyperlink" Target="http://www.murre.ut.ee/vakkur/Korpused/Myller/" TargetMode="Externa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908721"/>
            <a:ext cx="7772400" cy="1758280"/>
          </a:xfrm>
        </p:spPr>
        <p:txBody>
          <a:bodyPr/>
          <a:lstStyle/>
          <a:p>
            <a:r>
              <a:rPr lang="et-EE" altLang="et-EE" sz="4800" dirty="0" smtClean="0"/>
              <a:t>II EESTI KEELE LUGU</a:t>
            </a:r>
            <a:br>
              <a:rPr lang="et-EE" altLang="et-EE" sz="4800" dirty="0" smtClean="0"/>
            </a:br>
            <a:r>
              <a:rPr lang="et-EE" altLang="et-EE" sz="4800" dirty="0" smtClean="0"/>
              <a:t>Eesti kirjakeele algusaeg</a:t>
            </a:r>
            <a:endParaRPr lang="et-EE" altLang="et-EE" sz="4800" dirty="0"/>
          </a:p>
        </p:txBody>
      </p:sp>
      <p:sp>
        <p:nvSpPr>
          <p:cNvPr id="3075" name="Rectangle 3"/>
          <p:cNvSpPr>
            <a:spLocks noGrp="1" noChangeArrowheads="1"/>
          </p:cNvSpPr>
          <p:nvPr>
            <p:ph type="subTitle" idx="1"/>
          </p:nvPr>
        </p:nvSpPr>
        <p:spPr>
          <a:xfrm>
            <a:off x="1443038" y="5805488"/>
            <a:ext cx="7239000" cy="863600"/>
          </a:xfrm>
        </p:spPr>
        <p:txBody>
          <a:bodyPr/>
          <a:lstStyle/>
          <a:p>
            <a:pPr algn="r">
              <a:lnSpc>
                <a:spcPct val="90000"/>
              </a:lnSpc>
            </a:pPr>
            <a:r>
              <a:rPr lang="et-EE" altLang="et-EE" sz="1700"/>
              <a:t>Mare Hallop</a:t>
            </a:r>
          </a:p>
          <a:p>
            <a:pPr algn="r">
              <a:lnSpc>
                <a:spcPct val="90000"/>
              </a:lnSpc>
            </a:pPr>
            <a:r>
              <a:rPr lang="et-EE" altLang="et-EE" sz="1700"/>
              <a:t>KiNG</a:t>
            </a:r>
          </a:p>
          <a:p>
            <a:pPr>
              <a:lnSpc>
                <a:spcPct val="90000"/>
              </a:lnSpc>
            </a:pPr>
            <a:r>
              <a:rPr lang="et-EE" altLang="et-EE" sz="1700"/>
              <a:t>30.10.2012</a:t>
            </a:r>
          </a:p>
          <a:p>
            <a:pPr algn="r">
              <a:lnSpc>
                <a:spcPct val="90000"/>
              </a:lnSpc>
            </a:pPr>
            <a:endParaRPr lang="et-EE" altLang="et-EE" sz="1700"/>
          </a:p>
        </p:txBody>
      </p:sp>
      <p:sp>
        <p:nvSpPr>
          <p:cNvPr id="3076" name="Text Box 4"/>
          <p:cNvSpPr txBox="1">
            <a:spLocks noChangeArrowheads="1"/>
          </p:cNvSpPr>
          <p:nvPr/>
        </p:nvSpPr>
        <p:spPr bwMode="auto">
          <a:xfrm>
            <a:off x="1476375" y="2349500"/>
            <a:ext cx="5976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t-EE" altLang="et-EE" dirty="0">
                <a:solidFill>
                  <a:srgbClr val="000000"/>
                </a:solidFill>
                <a:latin typeface="Verdana" pitchFamily="34" charset="0"/>
              </a:rPr>
              <a:t>“Keel ja ühiskond” X klassile </a:t>
            </a:r>
            <a:r>
              <a:rPr lang="et-EE" altLang="et-EE" dirty="0" smtClean="0">
                <a:solidFill>
                  <a:srgbClr val="000000"/>
                </a:solidFill>
                <a:latin typeface="Verdana" pitchFamily="34" charset="0"/>
              </a:rPr>
              <a:t>8. </a:t>
            </a:r>
            <a:r>
              <a:rPr lang="et-EE" altLang="et-EE" dirty="0">
                <a:solidFill>
                  <a:srgbClr val="000000"/>
                </a:solidFill>
                <a:latin typeface="Verdana" pitchFamily="34" charset="0"/>
              </a:rPr>
              <a:t>ptk</a:t>
            </a:r>
          </a:p>
        </p:txBody>
      </p:sp>
      <p:pic>
        <p:nvPicPr>
          <p:cNvPr id="3077" name="Picture 5" descr="Keel_ja_yhiskond_6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997200"/>
            <a:ext cx="2428875" cy="3671888"/>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611188" y="6092825"/>
            <a:ext cx="15128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t-EE" altLang="et-EE" sz="1400" dirty="0">
                <a:solidFill>
                  <a:srgbClr val="000000"/>
                </a:solidFill>
              </a:rPr>
              <a:t>7.10.2013</a:t>
            </a:r>
          </a:p>
        </p:txBody>
      </p:sp>
    </p:spTree>
    <p:extLst>
      <p:ext uri="{BB962C8B-B14F-4D97-AF65-F5344CB8AC3E}">
        <p14:creationId xmlns:p14="http://schemas.microsoft.com/office/powerpoint/2010/main" val="1428891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Kirjakeele ajalugu</a:t>
            </a:r>
            <a:endParaRPr lang="et-EE" dirty="0"/>
          </a:p>
        </p:txBody>
      </p:sp>
      <p:graphicFrame>
        <p:nvGraphicFramePr>
          <p:cNvPr id="4" name="Tabeli kohatäide 3"/>
          <p:cNvGraphicFramePr>
            <a:graphicFrameLocks noGrp="1"/>
          </p:cNvGraphicFramePr>
          <p:nvPr>
            <p:ph type="tbl" idx="1"/>
            <p:extLst>
              <p:ext uri="{D42A27DB-BD31-4B8C-83A1-F6EECF244321}">
                <p14:modId xmlns:p14="http://schemas.microsoft.com/office/powerpoint/2010/main" val="1716778635"/>
              </p:ext>
            </p:extLst>
          </p:nvPr>
        </p:nvGraphicFramePr>
        <p:xfrm>
          <a:off x="323528" y="3933056"/>
          <a:ext cx="8373616" cy="2080240"/>
        </p:xfrm>
        <a:graphic>
          <a:graphicData uri="http://schemas.openxmlformats.org/drawingml/2006/table">
            <a:tbl>
              <a:tblPr firstRow="1" bandRow="1">
                <a:tableStyleId>{5C22544A-7EE6-4342-B048-85BDC9FD1C3A}</a:tableStyleId>
              </a:tblPr>
              <a:tblGrid>
                <a:gridCol w="4186808"/>
                <a:gridCol w="4186808"/>
              </a:tblGrid>
              <a:tr h="718180">
                <a:tc>
                  <a:txBody>
                    <a:bodyPr/>
                    <a:lstStyle/>
                    <a:p>
                      <a:r>
                        <a:rPr lang="et-EE" dirty="0" smtClean="0">
                          <a:solidFill>
                            <a:schemeClr val="tx1"/>
                          </a:solidFill>
                        </a:rPr>
                        <a:t>Esimestest kirjapanekutest kuni aastani 1680</a:t>
                      </a:r>
                      <a:endParaRPr lang="et-E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dirty="0" err="1" smtClean="0">
                          <a:solidFill>
                            <a:schemeClr val="tx1"/>
                          </a:solidFill>
                        </a:rPr>
                        <a:t>Stahli-pärane</a:t>
                      </a:r>
                      <a:r>
                        <a:rPr lang="et-EE" dirty="0" smtClean="0">
                          <a:solidFill>
                            <a:schemeClr val="tx1"/>
                          </a:solidFill>
                        </a:rPr>
                        <a:t> kirjaviis</a:t>
                      </a:r>
                    </a:p>
                    <a:p>
                      <a:r>
                        <a:rPr lang="et-EE" dirty="0" smtClean="0">
                          <a:solidFill>
                            <a:schemeClr val="tx1"/>
                          </a:solidFill>
                        </a:rPr>
                        <a:t>(ebaühtlane ja saksapärane)</a:t>
                      </a:r>
                      <a:endParaRPr lang="et-E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1980">
                <a:tc>
                  <a:txBody>
                    <a:bodyPr/>
                    <a:lstStyle/>
                    <a:p>
                      <a:r>
                        <a:rPr lang="et-EE" dirty="0" smtClean="0"/>
                        <a:t>1680 - 1843</a:t>
                      </a:r>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dirty="0" err="1" smtClean="0">
                          <a:solidFill>
                            <a:schemeClr val="tx1"/>
                          </a:solidFill>
                        </a:rPr>
                        <a:t>Forseliuse</a:t>
                      </a:r>
                      <a:r>
                        <a:rPr lang="et-EE" dirty="0" smtClean="0">
                          <a:solidFill>
                            <a:schemeClr val="tx1"/>
                          </a:solidFill>
                        </a:rPr>
                        <a:t> kirjaviis</a:t>
                      </a:r>
                      <a:r>
                        <a:rPr lang="et-EE" baseline="0" dirty="0" smtClean="0">
                          <a:solidFill>
                            <a:schemeClr val="tx1"/>
                          </a:solidFill>
                        </a:rPr>
                        <a:t> e vana kirjaviis</a:t>
                      </a:r>
                    </a:p>
                    <a:p>
                      <a:r>
                        <a:rPr lang="et-EE" baseline="0" dirty="0" smtClean="0">
                          <a:solidFill>
                            <a:schemeClr val="tx1"/>
                          </a:solidFill>
                        </a:rPr>
                        <a:t>(esimene ühtlustatud kirjakeele variant)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088">
                <a:tc>
                  <a:txBody>
                    <a:bodyPr/>
                    <a:lstStyle/>
                    <a:p>
                      <a:r>
                        <a:rPr lang="et-EE" dirty="0" smtClean="0"/>
                        <a:t>1843 </a:t>
                      </a:r>
                      <a:r>
                        <a:rPr lang="et-EE" baseline="0" dirty="0" smtClean="0"/>
                        <a:t> kuni tänapäev</a:t>
                      </a:r>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dirty="0" smtClean="0">
                          <a:solidFill>
                            <a:schemeClr val="tx1"/>
                          </a:solidFill>
                        </a:rPr>
                        <a:t>Uus kirjaviis</a:t>
                      </a:r>
                    </a:p>
                    <a:p>
                      <a:r>
                        <a:rPr lang="et-EE" dirty="0" smtClean="0">
                          <a:solidFill>
                            <a:schemeClr val="tx1"/>
                          </a:solidFill>
                        </a:rPr>
                        <a:t>(soomepärane ja häälduspärane)</a:t>
                      </a:r>
                      <a:endParaRPr lang="et-E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63487" y="1484784"/>
            <a:ext cx="7704856" cy="2308324"/>
          </a:xfrm>
          <a:prstGeom prst="rect">
            <a:avLst/>
          </a:prstGeom>
          <a:noFill/>
        </p:spPr>
        <p:txBody>
          <a:bodyPr wrap="square" rtlCol="0">
            <a:spAutoFit/>
          </a:bodyPr>
          <a:lstStyle/>
          <a:p>
            <a:pPr marL="285750" indent="-285750">
              <a:buFont typeface="Wingdings" panose="05000000000000000000" pitchFamily="2" charset="2"/>
              <a:buChar char="ü"/>
            </a:pPr>
            <a:r>
              <a:rPr lang="et-EE" dirty="0"/>
              <a:t>Keeleteaduse valdkond, mis </a:t>
            </a:r>
            <a:r>
              <a:rPr lang="et-EE" dirty="0">
                <a:solidFill>
                  <a:srgbClr val="0070C0"/>
                </a:solidFill>
              </a:rPr>
              <a:t>uurib kirjutatud tekstide </a:t>
            </a:r>
            <a:r>
              <a:rPr lang="et-EE" dirty="0"/>
              <a:t>(käsikirjalised ja trükitud) keelekasutust, </a:t>
            </a:r>
            <a:r>
              <a:rPr lang="et-EE" dirty="0">
                <a:solidFill>
                  <a:srgbClr val="0070C0"/>
                </a:solidFill>
              </a:rPr>
              <a:t>kirjakeele ühtlustamist ja normimist </a:t>
            </a:r>
            <a:r>
              <a:rPr lang="et-EE" dirty="0"/>
              <a:t>puudutavaid seisukohti.</a:t>
            </a:r>
          </a:p>
          <a:p>
            <a:pPr marL="285750" indent="-285750">
              <a:buFont typeface="Wingdings" panose="05000000000000000000" pitchFamily="2" charset="2"/>
              <a:buChar char="ü"/>
            </a:pPr>
            <a:endParaRPr lang="et-EE" dirty="0"/>
          </a:p>
          <a:p>
            <a:pPr marL="285750" indent="-285750">
              <a:buFont typeface="Wingdings" panose="05000000000000000000" pitchFamily="2" charset="2"/>
              <a:buChar char="ü"/>
            </a:pPr>
            <a:r>
              <a:rPr lang="et-EE" dirty="0"/>
              <a:t>Varasemad tekstid annavad aimu kirjakeeles kasutusel olnud </a:t>
            </a:r>
            <a:r>
              <a:rPr lang="et-EE" dirty="0">
                <a:solidFill>
                  <a:srgbClr val="0070C0"/>
                </a:solidFill>
              </a:rPr>
              <a:t>sõnavarast ja </a:t>
            </a:r>
            <a:r>
              <a:rPr lang="et-EE" dirty="0" smtClean="0">
                <a:solidFill>
                  <a:srgbClr val="0070C0"/>
                </a:solidFill>
              </a:rPr>
              <a:t>grammatikast</a:t>
            </a:r>
            <a:r>
              <a:rPr lang="et-EE" dirty="0" smtClean="0"/>
              <a:t>,</a:t>
            </a:r>
            <a:endParaRPr lang="et-EE" dirty="0"/>
          </a:p>
          <a:p>
            <a:pPr marL="285750" indent="-285750">
              <a:buFont typeface="Wingdings" panose="05000000000000000000" pitchFamily="2" charset="2"/>
              <a:buChar char="ü"/>
            </a:pPr>
            <a:r>
              <a:rPr lang="et-EE" dirty="0" smtClean="0"/>
              <a:t>lubavad </a:t>
            </a:r>
            <a:r>
              <a:rPr lang="et-EE" dirty="0"/>
              <a:t>teha järeldusi </a:t>
            </a:r>
            <a:r>
              <a:rPr lang="et-EE" dirty="0">
                <a:solidFill>
                  <a:srgbClr val="0070C0"/>
                </a:solidFill>
              </a:rPr>
              <a:t>kirja- ja keelekultuuri </a:t>
            </a:r>
            <a:r>
              <a:rPr lang="et-EE" dirty="0" smtClean="0">
                <a:solidFill>
                  <a:srgbClr val="0070C0"/>
                </a:solidFill>
              </a:rPr>
              <a:t>arengust</a:t>
            </a:r>
            <a:r>
              <a:rPr lang="et-EE" dirty="0" smtClean="0"/>
              <a:t>,</a:t>
            </a:r>
            <a:endParaRPr lang="et-EE" dirty="0"/>
          </a:p>
          <a:p>
            <a:pPr marL="285750" indent="-285750">
              <a:buFont typeface="Wingdings" panose="05000000000000000000" pitchFamily="2" charset="2"/>
              <a:buChar char="ü"/>
            </a:pPr>
            <a:r>
              <a:rPr lang="et-EE" dirty="0" smtClean="0"/>
              <a:t>võimaldavad </a:t>
            </a:r>
            <a:r>
              <a:rPr lang="et-EE" dirty="0"/>
              <a:t>jälgida </a:t>
            </a:r>
            <a:r>
              <a:rPr lang="et-EE" dirty="0">
                <a:solidFill>
                  <a:srgbClr val="0070C0"/>
                </a:solidFill>
              </a:rPr>
              <a:t>keele arengut </a:t>
            </a:r>
          </a:p>
        </p:txBody>
      </p:sp>
      <p:sp>
        <p:nvSpPr>
          <p:cNvPr id="6" name="TextBox 5"/>
          <p:cNvSpPr txBox="1"/>
          <p:nvPr/>
        </p:nvSpPr>
        <p:spPr>
          <a:xfrm>
            <a:off x="395536" y="6309320"/>
            <a:ext cx="4896544" cy="369332"/>
          </a:xfrm>
          <a:prstGeom prst="rect">
            <a:avLst/>
          </a:prstGeom>
          <a:noFill/>
        </p:spPr>
        <p:txBody>
          <a:bodyPr wrap="square" rtlCol="0">
            <a:spAutoFit/>
          </a:bodyPr>
          <a:lstStyle/>
          <a:p>
            <a:r>
              <a:rPr lang="et-EE" dirty="0" smtClean="0"/>
              <a:t>Eesti kirjakeele kujunemisloo kolm perioodi</a:t>
            </a:r>
            <a:endParaRPr lang="et-EE" dirty="0"/>
          </a:p>
        </p:txBody>
      </p:sp>
    </p:spTree>
    <p:extLst>
      <p:ext uri="{BB962C8B-B14F-4D97-AF65-F5344CB8AC3E}">
        <p14:creationId xmlns:p14="http://schemas.microsoft.com/office/powerpoint/2010/main" val="4630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Esimesed eestikeelsed kirjapanekud</a:t>
            </a:r>
            <a:endParaRPr lang="et-EE" dirty="0"/>
          </a:p>
        </p:txBody>
      </p:sp>
      <p:sp>
        <p:nvSpPr>
          <p:cNvPr id="3" name="TextBox 2"/>
          <p:cNvSpPr txBox="1"/>
          <p:nvPr/>
        </p:nvSpPr>
        <p:spPr>
          <a:xfrm>
            <a:off x="6228184" y="6381328"/>
            <a:ext cx="2592288" cy="369332"/>
          </a:xfrm>
          <a:prstGeom prst="rect">
            <a:avLst/>
          </a:prstGeom>
          <a:noFill/>
        </p:spPr>
        <p:txBody>
          <a:bodyPr wrap="square" rtlCol="0">
            <a:spAutoFit/>
          </a:bodyPr>
          <a:lstStyle/>
          <a:p>
            <a:r>
              <a:rPr lang="et-EE" dirty="0" smtClean="0">
                <a:hlinkClick r:id="rId2"/>
              </a:rPr>
              <a:t>Vana kirjakeele korpus</a:t>
            </a:r>
            <a:endParaRPr lang="et-EE" dirty="0"/>
          </a:p>
        </p:txBody>
      </p:sp>
      <p:sp>
        <p:nvSpPr>
          <p:cNvPr id="4" name="TextBox 3"/>
          <p:cNvSpPr txBox="1"/>
          <p:nvPr/>
        </p:nvSpPr>
        <p:spPr>
          <a:xfrm>
            <a:off x="539552" y="1772816"/>
            <a:ext cx="7776864" cy="4247317"/>
          </a:xfrm>
          <a:prstGeom prst="rect">
            <a:avLst/>
          </a:prstGeom>
          <a:noFill/>
        </p:spPr>
        <p:txBody>
          <a:bodyPr wrap="square" rtlCol="0">
            <a:spAutoFit/>
          </a:bodyPr>
          <a:lstStyle/>
          <a:p>
            <a:r>
              <a:rPr lang="et-EE" b="1" dirty="0" smtClean="0"/>
              <a:t>I</a:t>
            </a:r>
            <a:r>
              <a:rPr lang="et-EE" dirty="0" smtClean="0">
                <a:solidFill>
                  <a:srgbClr val="0070C0"/>
                </a:solidFill>
              </a:rPr>
              <a:t> Henriku „Liivimaa kroonika“ </a:t>
            </a:r>
            <a:r>
              <a:rPr lang="et-EE" dirty="0" smtClean="0"/>
              <a:t>– 1224-1227 vallutusretk Liivimaale</a:t>
            </a:r>
          </a:p>
          <a:p>
            <a:r>
              <a:rPr lang="et-EE" dirty="0"/>
              <a:t>t</a:t>
            </a:r>
            <a:r>
              <a:rPr lang="et-EE" dirty="0" smtClean="0"/>
              <a:t>eos ladinakeelne, kuid üksikud eestikeelsed laused ja sõnad, koha- ja isikunimed (</a:t>
            </a:r>
            <a:r>
              <a:rPr lang="et-EE" i="1" dirty="0" err="1" smtClean="0">
                <a:solidFill>
                  <a:srgbClr val="0070C0"/>
                </a:solidFill>
              </a:rPr>
              <a:t>Odenpe</a:t>
            </a:r>
            <a:r>
              <a:rPr lang="et-EE" i="1" dirty="0" smtClean="0">
                <a:solidFill>
                  <a:srgbClr val="0070C0"/>
                </a:solidFill>
              </a:rPr>
              <a:t>, Lembitus)</a:t>
            </a:r>
          </a:p>
          <a:p>
            <a:r>
              <a:rPr lang="et-EE" dirty="0" smtClean="0"/>
              <a:t>II</a:t>
            </a:r>
            <a:r>
              <a:rPr lang="et-EE" i="1" dirty="0" smtClean="0">
                <a:solidFill>
                  <a:srgbClr val="0070C0"/>
                </a:solidFill>
              </a:rPr>
              <a:t> </a:t>
            </a:r>
            <a:r>
              <a:rPr lang="et-EE" dirty="0" smtClean="0">
                <a:solidFill>
                  <a:srgbClr val="0070C0"/>
                </a:solidFill>
              </a:rPr>
              <a:t>Taani hindamisraamat </a:t>
            </a:r>
            <a:r>
              <a:rPr lang="et-EE" i="1" dirty="0" smtClean="0"/>
              <a:t>e</a:t>
            </a:r>
            <a:r>
              <a:rPr lang="et-EE" i="1" dirty="0" smtClean="0">
                <a:solidFill>
                  <a:srgbClr val="0070C0"/>
                </a:solidFill>
              </a:rPr>
              <a:t> </a:t>
            </a:r>
            <a:r>
              <a:rPr lang="et-EE" i="1" dirty="0" err="1" smtClean="0"/>
              <a:t>Liber</a:t>
            </a:r>
            <a:r>
              <a:rPr lang="et-EE" i="1" dirty="0" smtClean="0"/>
              <a:t> </a:t>
            </a:r>
            <a:r>
              <a:rPr lang="et-EE" i="1" dirty="0" err="1" smtClean="0"/>
              <a:t>Census</a:t>
            </a:r>
            <a:r>
              <a:rPr lang="et-EE" i="1" dirty="0" smtClean="0"/>
              <a:t> </a:t>
            </a:r>
            <a:r>
              <a:rPr lang="et-EE" i="1" dirty="0" err="1" smtClean="0"/>
              <a:t>Daniae</a:t>
            </a:r>
            <a:r>
              <a:rPr lang="et-EE" i="1" dirty="0" smtClean="0"/>
              <a:t> </a:t>
            </a:r>
            <a:r>
              <a:rPr lang="et-EE" dirty="0" smtClean="0"/>
              <a:t>(kirjut 1241)</a:t>
            </a:r>
          </a:p>
          <a:p>
            <a:r>
              <a:rPr lang="et-EE" dirty="0" smtClean="0"/>
              <a:t>Maavaldussuhete register kohanimedega (enamus tänini säilinud), maastikusõnad, looma-, taimenimed: </a:t>
            </a:r>
            <a:r>
              <a:rPr lang="et-EE" i="1" dirty="0" smtClean="0">
                <a:solidFill>
                  <a:srgbClr val="0070C0"/>
                </a:solidFill>
              </a:rPr>
              <a:t>mägi, põder, koer, </a:t>
            </a:r>
            <a:r>
              <a:rPr lang="et-EE" i="1" dirty="0" err="1" smtClean="0">
                <a:solidFill>
                  <a:srgbClr val="0070C0"/>
                </a:solidFill>
              </a:rPr>
              <a:t>pere</a:t>
            </a:r>
            <a:r>
              <a:rPr lang="et-EE" dirty="0" err="1" smtClean="0"/>
              <a:t>…</a:t>
            </a:r>
            <a:endParaRPr lang="et-EE" dirty="0" smtClean="0"/>
          </a:p>
          <a:p>
            <a:endParaRPr lang="et-EE" dirty="0"/>
          </a:p>
          <a:p>
            <a:r>
              <a:rPr lang="et-EE" u="sng" dirty="0" smtClean="0">
                <a:solidFill>
                  <a:srgbClr val="002060"/>
                </a:solidFill>
              </a:rPr>
              <a:t>Kirikukeele ajajärk, </a:t>
            </a:r>
            <a:r>
              <a:rPr lang="et-EE" u="sng" dirty="0" err="1" smtClean="0">
                <a:solidFill>
                  <a:srgbClr val="002060"/>
                </a:solidFill>
              </a:rPr>
              <a:t>al</a:t>
            </a:r>
            <a:r>
              <a:rPr lang="et-EE" u="sng" dirty="0" smtClean="0">
                <a:solidFill>
                  <a:srgbClr val="002060"/>
                </a:solidFill>
              </a:rPr>
              <a:t> 16. sa</a:t>
            </a:r>
            <a:r>
              <a:rPr lang="et-EE" dirty="0" smtClean="0"/>
              <a:t>j – kirjakeelt ühtlustati piiblitõlke ja luterliku misjonitöö käigus</a:t>
            </a:r>
          </a:p>
          <a:p>
            <a:pPr marL="285750" indent="-285750">
              <a:buFont typeface="Wingdings" panose="05000000000000000000" pitchFamily="2" charset="2"/>
              <a:buChar char="§"/>
            </a:pPr>
            <a:r>
              <a:rPr lang="et-EE" dirty="0"/>
              <a:t>l</a:t>
            </a:r>
            <a:r>
              <a:rPr lang="et-EE" dirty="0" smtClean="0"/>
              <a:t>õunaeesti e tartu keel (rahvakeele keelekujule lähem)</a:t>
            </a:r>
          </a:p>
          <a:p>
            <a:pPr marL="285750" indent="-285750">
              <a:buFont typeface="Wingdings" panose="05000000000000000000" pitchFamily="2" charset="2"/>
              <a:buChar char="§"/>
            </a:pPr>
            <a:r>
              <a:rPr lang="et-EE" dirty="0"/>
              <a:t>p</a:t>
            </a:r>
            <a:r>
              <a:rPr lang="et-EE" dirty="0" smtClean="0"/>
              <a:t>õhjaeesti e tallinna keel (mõnevõrra saksapärasem)</a:t>
            </a:r>
          </a:p>
          <a:p>
            <a:pPr marL="285750" indent="-285750">
              <a:buFont typeface="Wingdings" panose="05000000000000000000" pitchFamily="2" charset="2"/>
              <a:buChar char="§"/>
            </a:pPr>
            <a:endParaRPr lang="et-EE" dirty="0" smtClean="0"/>
          </a:p>
          <a:p>
            <a:r>
              <a:rPr lang="et-EE" u="sng" dirty="0" smtClean="0"/>
              <a:t>Säilinud vähe</a:t>
            </a:r>
          </a:p>
          <a:p>
            <a:r>
              <a:rPr lang="et-EE" dirty="0" smtClean="0">
                <a:solidFill>
                  <a:srgbClr val="002060"/>
                </a:solidFill>
              </a:rPr>
              <a:t>1525</a:t>
            </a:r>
            <a:r>
              <a:rPr lang="et-EE" dirty="0" smtClean="0"/>
              <a:t> ilmunud raamat sisaldanud eestikeelset teksti, hävitati Lüübeki toomdekaani dokumentatsiooni kohaselt</a:t>
            </a:r>
            <a:endParaRPr lang="et-EE" dirty="0"/>
          </a:p>
        </p:txBody>
      </p:sp>
    </p:spTree>
    <p:extLst>
      <p:ext uri="{BB962C8B-B14F-4D97-AF65-F5344CB8AC3E}">
        <p14:creationId xmlns:p14="http://schemas.microsoft.com/office/powerpoint/2010/main" val="1063049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Algusaeg 16. sajandil</a:t>
            </a:r>
            <a:endParaRPr lang="et-EE" dirty="0"/>
          </a:p>
        </p:txBody>
      </p:sp>
      <p:sp>
        <p:nvSpPr>
          <p:cNvPr id="3" name="TextBox 2"/>
          <p:cNvSpPr txBox="1"/>
          <p:nvPr/>
        </p:nvSpPr>
        <p:spPr>
          <a:xfrm>
            <a:off x="683568" y="1628800"/>
            <a:ext cx="7344816" cy="1477328"/>
          </a:xfrm>
          <a:prstGeom prst="rect">
            <a:avLst/>
          </a:prstGeom>
          <a:noFill/>
        </p:spPr>
        <p:txBody>
          <a:bodyPr wrap="square" rtlCol="0">
            <a:spAutoFit/>
          </a:bodyPr>
          <a:lstStyle/>
          <a:p>
            <a:pPr marL="285750" indent="-285750">
              <a:buFont typeface="Wingdings" panose="05000000000000000000" pitchFamily="2" charset="2"/>
              <a:buChar char="ü"/>
            </a:pPr>
            <a:r>
              <a:rPr lang="et-EE" dirty="0" smtClean="0">
                <a:solidFill>
                  <a:srgbClr val="0070C0"/>
                </a:solidFill>
              </a:rPr>
              <a:t>Kullamaa vakuraamat </a:t>
            </a:r>
            <a:r>
              <a:rPr lang="et-EE" dirty="0" smtClean="0"/>
              <a:t>(kirja pandud 1524 – 1532),</a:t>
            </a:r>
          </a:p>
          <a:p>
            <a:pPr marL="285750" indent="-285750">
              <a:buFont typeface="Wingdings" panose="05000000000000000000" pitchFamily="2" charset="2"/>
              <a:buChar char="ü"/>
            </a:pPr>
            <a:r>
              <a:rPr lang="et-EE" dirty="0" smtClean="0">
                <a:solidFill>
                  <a:srgbClr val="0070C0"/>
                </a:solidFill>
              </a:rPr>
              <a:t>Simon </a:t>
            </a:r>
            <a:r>
              <a:rPr lang="et-EE" dirty="0" err="1" smtClean="0">
                <a:solidFill>
                  <a:srgbClr val="0070C0"/>
                </a:solidFill>
              </a:rPr>
              <a:t>Wanradti</a:t>
            </a:r>
            <a:r>
              <a:rPr lang="et-EE" dirty="0" smtClean="0">
                <a:solidFill>
                  <a:srgbClr val="0070C0"/>
                </a:solidFill>
              </a:rPr>
              <a:t> ja Johann </a:t>
            </a:r>
            <a:r>
              <a:rPr lang="et-EE" dirty="0" err="1" smtClean="0">
                <a:solidFill>
                  <a:srgbClr val="0070C0"/>
                </a:solidFill>
              </a:rPr>
              <a:t>Koelli</a:t>
            </a:r>
            <a:r>
              <a:rPr lang="et-EE" dirty="0" smtClean="0">
                <a:solidFill>
                  <a:srgbClr val="0070C0"/>
                </a:solidFill>
              </a:rPr>
              <a:t> luterlik katekismus </a:t>
            </a:r>
            <a:r>
              <a:rPr lang="et-EE" dirty="0" smtClean="0"/>
              <a:t>– 1535 (säilinud 11 katkendlikku lk-d – leitud 1929 kaane täitematerjalist),</a:t>
            </a:r>
          </a:p>
          <a:p>
            <a:pPr marL="285750" indent="-285750">
              <a:buFont typeface="Wingdings" panose="05000000000000000000" pitchFamily="2" charset="2"/>
              <a:buChar char="ü"/>
            </a:pPr>
            <a:r>
              <a:rPr lang="et-EE" dirty="0" smtClean="0"/>
              <a:t>16. saj-st </a:t>
            </a:r>
            <a:r>
              <a:rPr lang="et-EE" dirty="0" smtClean="0">
                <a:solidFill>
                  <a:srgbClr val="0070C0"/>
                </a:solidFill>
              </a:rPr>
              <a:t>erakiri, nn kiri emale </a:t>
            </a:r>
            <a:r>
              <a:rPr lang="et-EE" dirty="0" smtClean="0"/>
              <a:t>(soomemõjulises eesti keeles, mis peidetud alamsaksakeelse kirja sisse, 29 rida eestikeelset teksti)</a:t>
            </a:r>
            <a:endParaRPr lang="et-EE" dirty="0"/>
          </a:p>
        </p:txBody>
      </p:sp>
      <p:sp>
        <p:nvSpPr>
          <p:cNvPr id="4" name="TextBox 3"/>
          <p:cNvSpPr txBox="1"/>
          <p:nvPr/>
        </p:nvSpPr>
        <p:spPr>
          <a:xfrm>
            <a:off x="683568" y="4293096"/>
            <a:ext cx="7488832" cy="2031325"/>
          </a:xfrm>
          <a:prstGeom prst="rect">
            <a:avLst/>
          </a:prstGeom>
          <a:noFill/>
        </p:spPr>
        <p:txBody>
          <a:bodyPr wrap="square" rtlCol="0">
            <a:spAutoFit/>
          </a:bodyPr>
          <a:lstStyle/>
          <a:p>
            <a:pPr marL="285750" indent="-285750">
              <a:buFont typeface="Wingdings" panose="05000000000000000000" pitchFamily="2" charset="2"/>
              <a:buChar char="§"/>
            </a:pPr>
            <a:r>
              <a:rPr lang="et-EE" dirty="0" smtClean="0"/>
              <a:t>Reformatsiooniaeg vajas emakeelset kombetalituste läbiviimist, rahvast sai harida omakeelse jumalasõnaga – piibli vajadus</a:t>
            </a:r>
            <a:r>
              <a:rPr lang="et-EE" dirty="0"/>
              <a:t>,</a:t>
            </a:r>
            <a:endParaRPr lang="et-EE" dirty="0" smtClean="0"/>
          </a:p>
          <a:p>
            <a:endParaRPr lang="et-EE" dirty="0" smtClean="0"/>
          </a:p>
          <a:p>
            <a:pPr marL="285750" indent="-285750">
              <a:buFont typeface="Wingdings" panose="05000000000000000000" pitchFamily="2" charset="2"/>
              <a:buChar char="§"/>
            </a:pPr>
            <a:r>
              <a:rPr lang="et-EE" dirty="0"/>
              <a:t>k</a:t>
            </a:r>
            <a:r>
              <a:rPr lang="et-EE" dirty="0" smtClean="0"/>
              <a:t>reeka ja ladina keel ei sobinud eesti keelele,</a:t>
            </a:r>
          </a:p>
          <a:p>
            <a:pPr marL="285750" indent="-285750">
              <a:buFont typeface="Wingdings" panose="05000000000000000000" pitchFamily="2" charset="2"/>
              <a:buChar char="§"/>
            </a:pPr>
            <a:r>
              <a:rPr lang="et-EE" dirty="0"/>
              <a:t>k</a:t>
            </a:r>
            <a:r>
              <a:rPr lang="et-EE" dirty="0" smtClean="0"/>
              <a:t>una keelereeglid ja –normingud puudusid, oli tulemuseks suur varieeruvus nii kirjaviisis kui vormistuses. Mõju saksa keelel eeskujukeelena, abstraktse sõnavara puudus</a:t>
            </a:r>
            <a:endParaRPr lang="et-EE" dirty="0"/>
          </a:p>
        </p:txBody>
      </p:sp>
    </p:spTree>
    <p:extLst>
      <p:ext uri="{BB962C8B-B14F-4D97-AF65-F5344CB8AC3E}">
        <p14:creationId xmlns:p14="http://schemas.microsoft.com/office/powerpoint/2010/main" val="1851198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17. sajandi kirjakeel</a:t>
            </a:r>
            <a:endParaRPr lang="et-EE" dirty="0"/>
          </a:p>
        </p:txBody>
      </p:sp>
      <p:sp>
        <p:nvSpPr>
          <p:cNvPr id="3" name="TextBox 2"/>
          <p:cNvSpPr txBox="1"/>
          <p:nvPr/>
        </p:nvSpPr>
        <p:spPr>
          <a:xfrm>
            <a:off x="539552" y="1772816"/>
            <a:ext cx="6624736" cy="3139321"/>
          </a:xfrm>
          <a:prstGeom prst="rect">
            <a:avLst/>
          </a:prstGeom>
          <a:noFill/>
        </p:spPr>
        <p:txBody>
          <a:bodyPr wrap="square" rtlCol="0">
            <a:spAutoFit/>
          </a:bodyPr>
          <a:lstStyle/>
          <a:p>
            <a:r>
              <a:rPr lang="et-EE" dirty="0" smtClean="0"/>
              <a:t>Kirjakeele arengus murranguline</a:t>
            </a:r>
          </a:p>
          <a:p>
            <a:pPr marL="285750" indent="-285750">
              <a:buFont typeface="Wingdings" panose="05000000000000000000" pitchFamily="2" charset="2"/>
              <a:buChar char="ü"/>
            </a:pPr>
            <a:r>
              <a:rPr lang="et-EE" dirty="0" smtClean="0"/>
              <a:t>ilmusid </a:t>
            </a:r>
            <a:r>
              <a:rPr lang="et-EE" dirty="0" smtClean="0">
                <a:solidFill>
                  <a:srgbClr val="7030A0"/>
                </a:solidFill>
              </a:rPr>
              <a:t>esimesed eesti keele grammatikad </a:t>
            </a:r>
            <a:r>
              <a:rPr lang="et-EE" dirty="0" smtClean="0"/>
              <a:t>– soov </a:t>
            </a:r>
            <a:r>
              <a:rPr lang="et-EE" dirty="0" smtClean="0">
                <a:solidFill>
                  <a:srgbClr val="0070C0"/>
                </a:solidFill>
              </a:rPr>
              <a:t>kujundada kirjakeele normi, seletada eesti keele nähtusi </a:t>
            </a:r>
            <a:r>
              <a:rPr lang="et-EE" dirty="0" smtClean="0"/>
              <a:t>eelkõige ladina grammatikast lähtudes,</a:t>
            </a:r>
          </a:p>
          <a:p>
            <a:pPr marL="285750" indent="-285750">
              <a:buFont typeface="Wingdings" panose="05000000000000000000" pitchFamily="2" charset="2"/>
              <a:buChar char="ü"/>
            </a:pPr>
            <a:r>
              <a:rPr lang="et-EE" dirty="0">
                <a:solidFill>
                  <a:srgbClr val="0070C0"/>
                </a:solidFill>
              </a:rPr>
              <a:t>a</a:t>
            </a:r>
            <a:r>
              <a:rPr lang="et-EE" dirty="0" smtClean="0">
                <a:solidFill>
                  <a:srgbClr val="0070C0"/>
                </a:solidFill>
              </a:rPr>
              <a:t>lus</a:t>
            </a:r>
            <a:r>
              <a:rPr lang="et-EE" dirty="0" smtClean="0"/>
              <a:t>e panemine </a:t>
            </a:r>
            <a:r>
              <a:rPr lang="et-EE" dirty="0" smtClean="0">
                <a:solidFill>
                  <a:srgbClr val="0070C0"/>
                </a:solidFill>
              </a:rPr>
              <a:t>kirikukeelele</a:t>
            </a:r>
            <a:r>
              <a:rPr lang="et-EE" dirty="0" smtClean="0"/>
              <a:t>: ilm kirikukäsiraamatud nii põhja- kui lõunaeesti keeles, jutlusekogud</a:t>
            </a:r>
          </a:p>
          <a:p>
            <a:pPr marL="285750" indent="-285750">
              <a:buFont typeface="Wingdings" panose="05000000000000000000" pitchFamily="2" charset="2"/>
              <a:buChar char="ü"/>
            </a:pPr>
            <a:r>
              <a:rPr lang="et-EE" dirty="0" smtClean="0"/>
              <a:t>1865 ilmus </a:t>
            </a:r>
            <a:r>
              <a:rPr lang="et-EE" dirty="0" smtClean="0">
                <a:solidFill>
                  <a:srgbClr val="0070C0"/>
                </a:solidFill>
              </a:rPr>
              <a:t>aabits</a:t>
            </a:r>
            <a:r>
              <a:rPr lang="et-EE" dirty="0" smtClean="0"/>
              <a:t> eesti keele õpetamiseks</a:t>
            </a:r>
          </a:p>
          <a:p>
            <a:pPr marL="285750" indent="-285750">
              <a:buFont typeface="Wingdings" panose="05000000000000000000" pitchFamily="2" charset="2"/>
              <a:buChar char="ü"/>
            </a:pPr>
            <a:r>
              <a:rPr lang="et-EE" dirty="0"/>
              <a:t>t</a:t>
            </a:r>
            <a:r>
              <a:rPr lang="et-EE" dirty="0" smtClean="0"/>
              <a:t>öötati välja </a:t>
            </a:r>
            <a:r>
              <a:rPr lang="et-EE" dirty="0" smtClean="0">
                <a:solidFill>
                  <a:srgbClr val="0070C0"/>
                </a:solidFill>
              </a:rPr>
              <a:t>ühtlustatud kirjaviis</a:t>
            </a:r>
            <a:r>
              <a:rPr lang="et-EE" dirty="0" smtClean="0"/>
              <a:t>, vana kirjaviis</a:t>
            </a:r>
          </a:p>
          <a:p>
            <a:pPr marL="285750" indent="-285750">
              <a:buFont typeface="Wingdings" panose="05000000000000000000" pitchFamily="2" charset="2"/>
              <a:buChar char="ü"/>
            </a:pPr>
            <a:r>
              <a:rPr lang="et-EE" dirty="0" smtClean="0"/>
              <a:t>kaks piiblikonverentsi, kus </a:t>
            </a:r>
            <a:r>
              <a:rPr lang="et-EE" dirty="0" smtClean="0">
                <a:solidFill>
                  <a:srgbClr val="0070C0"/>
                </a:solidFill>
              </a:rPr>
              <a:t>arutlusel kirjaviisi- ja keeleküsimused,</a:t>
            </a:r>
          </a:p>
          <a:p>
            <a:pPr marL="285750" indent="-285750">
              <a:buFont typeface="Wingdings" panose="05000000000000000000" pitchFamily="2" charset="2"/>
              <a:buChar char="ü"/>
            </a:pPr>
            <a:r>
              <a:rPr lang="et-EE" dirty="0" smtClean="0"/>
              <a:t>1686 ilm lõunaeestikeelne  </a:t>
            </a:r>
            <a:r>
              <a:rPr lang="et-EE" dirty="0" smtClean="0">
                <a:solidFill>
                  <a:srgbClr val="0070C0"/>
                </a:solidFill>
              </a:rPr>
              <a:t>„</a:t>
            </a:r>
            <a:r>
              <a:rPr lang="et-EE" dirty="0" err="1" smtClean="0">
                <a:solidFill>
                  <a:srgbClr val="0070C0"/>
                </a:solidFill>
              </a:rPr>
              <a:t>Wastne</a:t>
            </a:r>
            <a:r>
              <a:rPr lang="et-EE" dirty="0" smtClean="0">
                <a:solidFill>
                  <a:srgbClr val="0070C0"/>
                </a:solidFill>
              </a:rPr>
              <a:t> Testament“</a:t>
            </a:r>
          </a:p>
        </p:txBody>
      </p:sp>
      <p:sp>
        <p:nvSpPr>
          <p:cNvPr id="4" name="TextBox 3"/>
          <p:cNvSpPr txBox="1"/>
          <p:nvPr/>
        </p:nvSpPr>
        <p:spPr>
          <a:xfrm>
            <a:off x="539552" y="5229200"/>
            <a:ext cx="4608512" cy="1200329"/>
          </a:xfrm>
          <a:prstGeom prst="rect">
            <a:avLst/>
          </a:prstGeom>
          <a:noFill/>
        </p:spPr>
        <p:txBody>
          <a:bodyPr wrap="square" rtlCol="0">
            <a:spAutoFit/>
          </a:bodyPr>
          <a:lstStyle/>
          <a:p>
            <a:r>
              <a:rPr lang="et-EE" dirty="0" smtClean="0"/>
              <a:t>Eraldi </a:t>
            </a:r>
            <a:r>
              <a:rPr lang="et-EE" dirty="0" smtClean="0">
                <a:solidFill>
                  <a:srgbClr val="0070C0"/>
                </a:solidFill>
              </a:rPr>
              <a:t>põhja- ja lõunaeestikeelne kirjaviis: </a:t>
            </a:r>
          </a:p>
          <a:p>
            <a:pPr marL="285750" indent="-285750">
              <a:buFont typeface="Wingdings" panose="05000000000000000000" pitchFamily="2" charset="2"/>
              <a:buChar char="§"/>
            </a:pPr>
            <a:r>
              <a:rPr lang="et-EE" dirty="0" smtClean="0"/>
              <a:t>Lõuna-Eesti kuulus Riia piiskopkonna mõjusfääri, </a:t>
            </a:r>
          </a:p>
          <a:p>
            <a:pPr marL="285750" indent="-285750">
              <a:buFont typeface="Wingdings" panose="05000000000000000000" pitchFamily="2" charset="2"/>
              <a:buChar char="§"/>
            </a:pPr>
            <a:r>
              <a:rPr lang="et-EE" dirty="0" smtClean="0"/>
              <a:t>keeltel suur erinevus</a:t>
            </a:r>
            <a:endParaRPr lang="et-EE" dirty="0"/>
          </a:p>
        </p:txBody>
      </p:sp>
    </p:spTree>
    <p:extLst>
      <p:ext uri="{BB962C8B-B14F-4D97-AF65-F5344CB8AC3E}">
        <p14:creationId xmlns:p14="http://schemas.microsoft.com/office/powerpoint/2010/main" val="2570339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Allikad</a:t>
            </a:r>
            <a:endParaRPr lang="et-EE" dirty="0"/>
          </a:p>
        </p:txBody>
      </p:sp>
      <p:sp>
        <p:nvSpPr>
          <p:cNvPr id="3" name="TextBox 2"/>
          <p:cNvSpPr txBox="1"/>
          <p:nvPr/>
        </p:nvSpPr>
        <p:spPr>
          <a:xfrm>
            <a:off x="467544" y="1398681"/>
            <a:ext cx="6804755" cy="5355312"/>
          </a:xfrm>
          <a:prstGeom prst="rect">
            <a:avLst/>
          </a:prstGeom>
          <a:noFill/>
        </p:spPr>
        <p:txBody>
          <a:bodyPr wrap="square" rtlCol="0">
            <a:spAutoFit/>
          </a:bodyPr>
          <a:lstStyle/>
          <a:p>
            <a:pPr marL="285750" indent="-285750">
              <a:buFont typeface="Courier New" panose="02070309020205020404" pitchFamily="49" charset="0"/>
              <a:buChar char="o"/>
            </a:pPr>
            <a:r>
              <a:rPr lang="et-EE" dirty="0" smtClean="0">
                <a:hlinkClick r:id="rId2"/>
              </a:rPr>
              <a:t>Georg Mülleri 39 jutlust </a:t>
            </a:r>
            <a:r>
              <a:rPr lang="et-EE" dirty="0" smtClean="0"/>
              <a:t>(1600- 1606 põhjaeesti keeles kirja pandud käsikirjaline tekstikogu (341 lk), mitmekülgne temaatika, värvikas keelekasutus,</a:t>
            </a:r>
          </a:p>
          <a:p>
            <a:pPr marL="285750" indent="-285750">
              <a:buFont typeface="Courier New" panose="02070309020205020404" pitchFamily="49" charset="0"/>
              <a:buChar char="o"/>
            </a:pPr>
            <a:r>
              <a:rPr lang="et-EE" dirty="0" smtClean="0">
                <a:solidFill>
                  <a:srgbClr val="00B050"/>
                </a:solidFill>
                <a:hlinkClick r:id="rId3"/>
              </a:rPr>
              <a:t>Heinrich </a:t>
            </a:r>
            <a:r>
              <a:rPr lang="et-EE" dirty="0" err="1" smtClean="0">
                <a:solidFill>
                  <a:srgbClr val="00B050"/>
                </a:solidFill>
                <a:hlinkClick r:id="rId3"/>
              </a:rPr>
              <a:t>Stahl</a:t>
            </a:r>
            <a:r>
              <a:rPr lang="et-EE" dirty="0" smtClean="0">
                <a:solidFill>
                  <a:srgbClr val="00B050"/>
                </a:solidFill>
                <a:hlinkClick r:id="rId3"/>
              </a:rPr>
              <a:t> </a:t>
            </a:r>
            <a:r>
              <a:rPr lang="et-EE" dirty="0" smtClean="0"/>
              <a:t>(kirjakeele mõjukaim kujundaja – tema raamatud ilmusid trükituna ja levisid kirikuõpetajate seas (tekste säilinud üle 1700 lk). Et ta kasutas ametivendade abi laulutõlgetes, siis suur varieeruvus sõnavaras ja vormistikus. Tema kujundatud ebaühtlane kirjaviis lähtus saksa keelest, mõeldud sakslastele</a:t>
            </a:r>
          </a:p>
          <a:p>
            <a:pPr marL="285750" indent="-285750">
              <a:buFont typeface="Courier New" panose="02070309020205020404" pitchFamily="49" charset="0"/>
              <a:buChar char="o"/>
            </a:pPr>
            <a:r>
              <a:rPr lang="et-EE" dirty="0"/>
              <a:t>e</a:t>
            </a:r>
            <a:r>
              <a:rPr lang="et-EE" dirty="0" smtClean="0"/>
              <a:t>simesed </a:t>
            </a:r>
            <a:r>
              <a:rPr lang="et-EE" dirty="0" smtClean="0">
                <a:solidFill>
                  <a:srgbClr val="0070C0"/>
                </a:solidFill>
              </a:rPr>
              <a:t>eesti keele grammatikad:</a:t>
            </a:r>
          </a:p>
          <a:p>
            <a:pPr marL="285750" indent="-285750">
              <a:buFont typeface="Courier New" panose="02070309020205020404" pitchFamily="49" charset="0"/>
              <a:buChar char="o"/>
            </a:pPr>
            <a:r>
              <a:rPr lang="et-EE" dirty="0" smtClean="0"/>
              <a:t> põhjaeestikeelne  </a:t>
            </a:r>
            <a:r>
              <a:rPr lang="et-EE" dirty="0" err="1" smtClean="0">
                <a:solidFill>
                  <a:srgbClr val="0070C0"/>
                </a:solidFill>
              </a:rPr>
              <a:t>Stahl</a:t>
            </a:r>
            <a:r>
              <a:rPr lang="et-EE" dirty="0" smtClean="0"/>
              <a:t> „</a:t>
            </a:r>
            <a:r>
              <a:rPr lang="et-EE" dirty="0" err="1" smtClean="0"/>
              <a:t>Anführung</a:t>
            </a:r>
            <a:r>
              <a:rPr lang="et-EE" dirty="0" smtClean="0"/>
              <a:t> </a:t>
            </a:r>
            <a:r>
              <a:rPr lang="et-EE" dirty="0" err="1" smtClean="0"/>
              <a:t>zu</a:t>
            </a:r>
            <a:r>
              <a:rPr lang="et-EE" dirty="0" smtClean="0"/>
              <a:t> </a:t>
            </a:r>
            <a:r>
              <a:rPr lang="et-EE" dirty="0" err="1" smtClean="0"/>
              <a:t>der</a:t>
            </a:r>
            <a:r>
              <a:rPr lang="et-EE" dirty="0" smtClean="0"/>
              <a:t> </a:t>
            </a:r>
            <a:r>
              <a:rPr lang="et-EE" dirty="0" err="1" smtClean="0"/>
              <a:t>Estnischen</a:t>
            </a:r>
            <a:r>
              <a:rPr lang="et-EE" dirty="0" smtClean="0"/>
              <a:t> </a:t>
            </a:r>
            <a:r>
              <a:rPr lang="et-EE" dirty="0" err="1" smtClean="0"/>
              <a:t>Sprach</a:t>
            </a:r>
            <a:r>
              <a:rPr lang="et-EE" dirty="0" smtClean="0"/>
              <a:t>“ („Juhatus eesti keele juurde“ 1637)</a:t>
            </a:r>
          </a:p>
          <a:p>
            <a:pPr marL="285750" indent="-285750">
              <a:buFont typeface="Courier New" panose="02070309020205020404" pitchFamily="49" charset="0"/>
              <a:buChar char="o"/>
            </a:pPr>
            <a:r>
              <a:rPr lang="et-EE" dirty="0" smtClean="0"/>
              <a:t>Johannes </a:t>
            </a:r>
            <a:r>
              <a:rPr lang="et-EE" dirty="0" err="1" smtClean="0">
                <a:solidFill>
                  <a:srgbClr val="0070C0"/>
                </a:solidFill>
              </a:rPr>
              <a:t>Gutslaff</a:t>
            </a:r>
            <a:r>
              <a:rPr lang="et-EE" dirty="0" smtClean="0">
                <a:solidFill>
                  <a:srgbClr val="0070C0"/>
                </a:solidFill>
              </a:rPr>
              <a:t> </a:t>
            </a:r>
            <a:r>
              <a:rPr lang="et-EE" dirty="0" smtClean="0"/>
              <a:t> lõunaeestikeelne „Grammatilised vaatlused eesti keelest“ 1648 (</a:t>
            </a:r>
            <a:r>
              <a:rPr lang="et-EE" dirty="0" err="1" smtClean="0"/>
              <a:t>mõl</a:t>
            </a:r>
            <a:r>
              <a:rPr lang="et-EE" dirty="0" smtClean="0"/>
              <a:t> lad k eeskujul, viimane põhjalikum ja keeleomasem)</a:t>
            </a:r>
          </a:p>
          <a:p>
            <a:pPr marL="285750" indent="-285750">
              <a:buFont typeface="Courier New" panose="02070309020205020404" pitchFamily="49" charset="0"/>
              <a:buChar char="o"/>
            </a:pPr>
            <a:r>
              <a:rPr lang="et-EE" dirty="0" smtClean="0"/>
              <a:t>Heinrich </a:t>
            </a:r>
            <a:r>
              <a:rPr lang="et-EE" dirty="0" err="1" smtClean="0">
                <a:solidFill>
                  <a:srgbClr val="0070C0"/>
                </a:solidFill>
              </a:rPr>
              <a:t>Göseken</a:t>
            </a:r>
            <a:r>
              <a:rPr lang="et-EE" dirty="0" smtClean="0"/>
              <a:t> – teine põhjaeestikeelne grammatika 1660 (põhjalik grammatika käsitlus + sõnastik (12000 eesti sõna – igapäevane elukorraldus (</a:t>
            </a:r>
            <a:r>
              <a:rPr lang="et-EE" i="1" dirty="0" smtClean="0">
                <a:solidFill>
                  <a:srgbClr val="00B050"/>
                </a:solidFill>
              </a:rPr>
              <a:t>hobusekoppel laudakatus,  </a:t>
            </a:r>
            <a:r>
              <a:rPr lang="et-EE" i="1" dirty="0" err="1" smtClean="0">
                <a:solidFill>
                  <a:srgbClr val="00B050"/>
                </a:solidFill>
              </a:rPr>
              <a:t>siidimadu…</a:t>
            </a:r>
            <a:r>
              <a:rPr lang="et-EE" dirty="0" smtClean="0"/>
              <a:t>)</a:t>
            </a:r>
            <a:endParaRPr lang="et-EE" dirty="0"/>
          </a:p>
        </p:txBody>
      </p:sp>
      <p:pic>
        <p:nvPicPr>
          <p:cNvPr id="4" name="Pil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16315" y="2924944"/>
            <a:ext cx="1582671" cy="2302787"/>
          </a:xfrm>
          <a:prstGeom prst="rect">
            <a:avLst/>
          </a:prstGeom>
        </p:spPr>
      </p:pic>
    </p:spTree>
    <p:extLst>
      <p:ext uri="{BB962C8B-B14F-4D97-AF65-F5344CB8AC3E}">
        <p14:creationId xmlns:p14="http://schemas.microsoft.com/office/powerpoint/2010/main" val="3587027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Muutused kirjakeeles</a:t>
            </a:r>
            <a:endParaRPr lang="et-EE" dirty="0"/>
          </a:p>
        </p:txBody>
      </p:sp>
      <p:sp>
        <p:nvSpPr>
          <p:cNvPr id="3" name="TextBox 2"/>
          <p:cNvSpPr txBox="1"/>
          <p:nvPr/>
        </p:nvSpPr>
        <p:spPr>
          <a:xfrm>
            <a:off x="585110" y="1412776"/>
            <a:ext cx="6321816" cy="1754326"/>
          </a:xfrm>
          <a:prstGeom prst="rect">
            <a:avLst/>
          </a:prstGeom>
          <a:noFill/>
        </p:spPr>
        <p:txBody>
          <a:bodyPr wrap="square" rtlCol="0">
            <a:spAutoFit/>
          </a:bodyPr>
          <a:lstStyle/>
          <a:p>
            <a:r>
              <a:rPr lang="et-EE" dirty="0" smtClean="0"/>
              <a:t>Kirjakeele algusaastatel kontaktid alamsaksa keelega –</a:t>
            </a:r>
          </a:p>
          <a:p>
            <a:pPr marL="285750" indent="-285750">
              <a:buFont typeface="Wingdings" panose="05000000000000000000" pitchFamily="2" charset="2"/>
              <a:buChar char="§"/>
            </a:pPr>
            <a:r>
              <a:rPr lang="et-EE" dirty="0" smtClean="0"/>
              <a:t> asjaajamiskeel Liivi- ja Eestimaal peaaegu 4 sajandit,</a:t>
            </a:r>
          </a:p>
          <a:p>
            <a:pPr marL="285750" indent="-285750">
              <a:buFont typeface="Wingdings" panose="05000000000000000000" pitchFamily="2" charset="2"/>
              <a:buChar char="§"/>
            </a:pPr>
            <a:r>
              <a:rPr lang="et-EE" dirty="0"/>
              <a:t>s</a:t>
            </a:r>
            <a:r>
              <a:rPr lang="et-EE" dirty="0" smtClean="0"/>
              <a:t>uurem osa Tallinna ja teiste suurte linnade elanikest sakslased, keskalamsaksa kodukeelega.</a:t>
            </a:r>
          </a:p>
          <a:p>
            <a:endParaRPr lang="et-EE" dirty="0" smtClean="0"/>
          </a:p>
          <a:p>
            <a:r>
              <a:rPr lang="et-EE" dirty="0" smtClean="0"/>
              <a:t>Seega, eesti keelde tulnud palju kultuurisõnavara.</a:t>
            </a:r>
            <a:endParaRPr lang="et-EE" dirty="0"/>
          </a:p>
        </p:txBody>
      </p:sp>
      <p:graphicFrame>
        <p:nvGraphicFramePr>
          <p:cNvPr id="4" name="Tabel 3"/>
          <p:cNvGraphicFramePr>
            <a:graphicFrameLocks noGrp="1"/>
          </p:cNvGraphicFramePr>
          <p:nvPr>
            <p:extLst>
              <p:ext uri="{D42A27DB-BD31-4B8C-83A1-F6EECF244321}">
                <p14:modId xmlns:p14="http://schemas.microsoft.com/office/powerpoint/2010/main" val="1581963194"/>
              </p:ext>
            </p:extLst>
          </p:nvPr>
        </p:nvGraphicFramePr>
        <p:xfrm>
          <a:off x="806057" y="3501008"/>
          <a:ext cx="6096000" cy="2763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t-EE" b="0" dirty="0" smtClean="0">
                          <a:solidFill>
                            <a:schemeClr val="tx1"/>
                          </a:solidFill>
                        </a:rPr>
                        <a:t>Haridus</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kool, salm, paber</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a:txBody>
                    <a:bodyPr/>
                    <a:lstStyle/>
                    <a:p>
                      <a:r>
                        <a:rPr lang="et-EE" b="0" dirty="0" smtClean="0">
                          <a:solidFill>
                            <a:schemeClr val="tx1"/>
                          </a:solidFill>
                        </a:rPr>
                        <a:t>Kulinaaria</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vorst, köök, moos, pott, kahvel, salat</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a:txBody>
                    <a:bodyPr/>
                    <a:lstStyle/>
                    <a:p>
                      <a:r>
                        <a:rPr lang="et-EE" b="0" dirty="0" smtClean="0">
                          <a:solidFill>
                            <a:schemeClr val="tx1"/>
                          </a:solidFill>
                        </a:rPr>
                        <a:t>Riietus</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jakk, krae, lips, mantel, kuub</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a:txBody>
                    <a:bodyPr/>
                    <a:lstStyle/>
                    <a:p>
                      <a:r>
                        <a:rPr lang="et-EE" b="0" dirty="0" smtClean="0">
                          <a:solidFill>
                            <a:schemeClr val="tx1"/>
                          </a:solidFill>
                        </a:rPr>
                        <a:t>Põllu- ja käsitöö</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koot, höövel, haamer, vokk</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a:txBody>
                    <a:bodyPr/>
                    <a:lstStyle/>
                    <a:p>
                      <a:r>
                        <a:rPr lang="et-EE" b="0" dirty="0" smtClean="0">
                          <a:solidFill>
                            <a:schemeClr val="tx1"/>
                          </a:solidFill>
                        </a:rPr>
                        <a:t>Usund</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altar, köster, leer, piht, piibel</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a:txBody>
                    <a:bodyPr/>
                    <a:lstStyle/>
                    <a:p>
                      <a:r>
                        <a:rPr lang="et-EE" b="0" dirty="0" smtClean="0">
                          <a:solidFill>
                            <a:schemeClr val="tx1"/>
                          </a:solidFill>
                        </a:rPr>
                        <a:t>Taimenimetused</a:t>
                      </a:r>
                      <a:endParaRPr lang="et-E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et-EE" b="0" i="1" dirty="0" smtClean="0">
                          <a:solidFill>
                            <a:schemeClr val="tx1"/>
                          </a:solidFill>
                        </a:rPr>
                        <a:t>kõrvits, roos, sibul, palm</a:t>
                      </a:r>
                      <a:endParaRPr lang="et-EE"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bl>
          </a:graphicData>
        </a:graphic>
      </p:graphicFrame>
    </p:spTree>
    <p:extLst>
      <p:ext uri="{BB962C8B-B14F-4D97-AF65-F5344CB8AC3E}">
        <p14:creationId xmlns:p14="http://schemas.microsoft.com/office/powerpoint/2010/main" val="4046693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21196" y="260648"/>
            <a:ext cx="8229600" cy="1143000"/>
          </a:xfrm>
        </p:spPr>
        <p:txBody>
          <a:bodyPr/>
          <a:lstStyle/>
          <a:p>
            <a:r>
              <a:rPr lang="et-EE" dirty="0" smtClean="0"/>
              <a:t>Kirjakeele iseloomustus</a:t>
            </a:r>
            <a:endParaRPr lang="et-EE" dirty="0"/>
          </a:p>
        </p:txBody>
      </p:sp>
      <p:sp>
        <p:nvSpPr>
          <p:cNvPr id="3" name="TextBox 2"/>
          <p:cNvSpPr txBox="1"/>
          <p:nvPr/>
        </p:nvSpPr>
        <p:spPr>
          <a:xfrm>
            <a:off x="683568" y="1772816"/>
            <a:ext cx="7704856" cy="3970318"/>
          </a:xfrm>
          <a:prstGeom prst="rect">
            <a:avLst/>
          </a:prstGeom>
          <a:noFill/>
        </p:spPr>
        <p:txBody>
          <a:bodyPr wrap="square" rtlCol="0">
            <a:spAutoFit/>
          </a:bodyPr>
          <a:lstStyle/>
          <a:p>
            <a:pPr marL="285750" indent="-285750">
              <a:buFont typeface="Wingdings" panose="05000000000000000000" pitchFamily="2" charset="2"/>
              <a:buChar char="ü"/>
            </a:pPr>
            <a:r>
              <a:rPr lang="et-EE" dirty="0" smtClean="0">
                <a:solidFill>
                  <a:srgbClr val="0070C0"/>
                </a:solidFill>
              </a:rPr>
              <a:t>Ebajärjekindel </a:t>
            </a:r>
            <a:r>
              <a:rPr lang="et-EE" dirty="0" smtClean="0"/>
              <a:t>kirjaviis, vormistik ja lauseehitus,</a:t>
            </a:r>
          </a:p>
          <a:p>
            <a:pPr marL="285750" indent="-285750">
              <a:buFont typeface="Wingdings" panose="05000000000000000000" pitchFamily="2" charset="2"/>
              <a:buChar char="ü"/>
            </a:pPr>
            <a:r>
              <a:rPr lang="et-EE" dirty="0" smtClean="0"/>
              <a:t>(</a:t>
            </a:r>
            <a:r>
              <a:rPr lang="et-EE" dirty="0" err="1" smtClean="0">
                <a:solidFill>
                  <a:srgbClr val="0070C0"/>
                </a:solidFill>
              </a:rPr>
              <a:t>alam)saksa</a:t>
            </a:r>
            <a:r>
              <a:rPr lang="et-EE" dirty="0" smtClean="0">
                <a:solidFill>
                  <a:srgbClr val="0070C0"/>
                </a:solidFill>
              </a:rPr>
              <a:t> keele mõju </a:t>
            </a:r>
            <a:r>
              <a:rPr lang="et-EE" dirty="0" smtClean="0"/>
              <a:t>sõnavaras ja tõlkemõjud tekstides,</a:t>
            </a:r>
          </a:p>
          <a:p>
            <a:pPr marL="285750" indent="-285750">
              <a:buFont typeface="Wingdings" panose="05000000000000000000" pitchFamily="2" charset="2"/>
              <a:buChar char="ü"/>
            </a:pPr>
            <a:r>
              <a:rPr lang="et-EE" dirty="0"/>
              <a:t>k</a:t>
            </a:r>
            <a:r>
              <a:rPr lang="et-EE" dirty="0" smtClean="0"/>
              <a:t>irjakeele normi kujundamisel määrava tähtsusega üksikute usutegelaste (n </a:t>
            </a:r>
            <a:r>
              <a:rPr lang="et-EE" dirty="0" err="1" smtClean="0"/>
              <a:t>Stahl</a:t>
            </a:r>
            <a:r>
              <a:rPr lang="et-EE" dirty="0" smtClean="0"/>
              <a:t>) </a:t>
            </a:r>
            <a:r>
              <a:rPr lang="et-EE" dirty="0" smtClean="0">
                <a:solidFill>
                  <a:srgbClr val="0070C0"/>
                </a:solidFill>
              </a:rPr>
              <a:t>tõlketekstide eeskuju</a:t>
            </a:r>
            <a:r>
              <a:rPr lang="et-EE" dirty="0" smtClean="0"/>
              <a:t>,</a:t>
            </a:r>
          </a:p>
          <a:p>
            <a:pPr marL="285750" indent="-285750">
              <a:buFont typeface="Wingdings" panose="05000000000000000000" pitchFamily="2" charset="2"/>
              <a:buChar char="ü"/>
            </a:pPr>
            <a:r>
              <a:rPr lang="et-EE" dirty="0"/>
              <a:t>h</a:t>
            </a:r>
            <a:r>
              <a:rPr lang="et-EE" dirty="0" smtClean="0"/>
              <a:t>akkas välja kujunema </a:t>
            </a:r>
            <a:r>
              <a:rPr lang="et-EE" dirty="0" smtClean="0">
                <a:solidFill>
                  <a:srgbClr val="0070C0"/>
                </a:solidFill>
              </a:rPr>
              <a:t>usuterminoloogia,</a:t>
            </a:r>
          </a:p>
          <a:p>
            <a:pPr marL="285750" indent="-285750">
              <a:buFont typeface="Wingdings" panose="05000000000000000000" pitchFamily="2" charset="2"/>
              <a:buChar char="ü"/>
            </a:pPr>
            <a:r>
              <a:rPr lang="et-EE" dirty="0"/>
              <a:t>p</a:t>
            </a:r>
            <a:r>
              <a:rPr lang="et-EE" dirty="0" smtClean="0"/>
              <a:t>aralleelselt </a:t>
            </a:r>
            <a:r>
              <a:rPr lang="et-EE" dirty="0" smtClean="0">
                <a:solidFill>
                  <a:srgbClr val="0070C0"/>
                </a:solidFill>
              </a:rPr>
              <a:t>kahe kirjakeele  arenemine </a:t>
            </a:r>
            <a:r>
              <a:rPr lang="et-EE" dirty="0" smtClean="0"/>
              <a:t>(põhja- ja lõunaeesti kirjakeel),</a:t>
            </a:r>
          </a:p>
          <a:p>
            <a:pPr marL="285750" indent="-285750">
              <a:buFont typeface="Wingdings" panose="05000000000000000000" pitchFamily="2" charset="2"/>
              <a:buChar char="ü"/>
            </a:pPr>
            <a:r>
              <a:rPr lang="et-EE" dirty="0" smtClean="0"/>
              <a:t>ilmusid </a:t>
            </a:r>
            <a:r>
              <a:rPr lang="et-EE" dirty="0" smtClean="0">
                <a:solidFill>
                  <a:srgbClr val="0070C0"/>
                </a:solidFill>
              </a:rPr>
              <a:t>esimesed</a:t>
            </a:r>
            <a:r>
              <a:rPr lang="et-EE" dirty="0" smtClean="0"/>
              <a:t> eesti keele </a:t>
            </a:r>
            <a:r>
              <a:rPr lang="et-EE" dirty="0" smtClean="0">
                <a:solidFill>
                  <a:srgbClr val="0070C0"/>
                </a:solidFill>
              </a:rPr>
              <a:t>grammatikad</a:t>
            </a:r>
            <a:r>
              <a:rPr lang="et-EE" dirty="0" smtClean="0"/>
              <a:t>:</a:t>
            </a:r>
          </a:p>
          <a:p>
            <a:pPr marL="742950" lvl="1" indent="-285750">
              <a:buFont typeface="Arial" panose="020B0604020202020204" pitchFamily="34" charset="0"/>
              <a:buChar char="•"/>
            </a:pPr>
            <a:r>
              <a:rPr lang="et-EE" dirty="0" smtClean="0"/>
              <a:t> 1637 Heinrich </a:t>
            </a:r>
            <a:r>
              <a:rPr lang="et-EE" dirty="0" err="1" smtClean="0"/>
              <a:t>Stahl</a:t>
            </a:r>
            <a:endParaRPr lang="et-EE" dirty="0" smtClean="0"/>
          </a:p>
          <a:p>
            <a:pPr marL="742950" lvl="1" indent="-285750">
              <a:buFont typeface="Arial" panose="020B0604020202020204" pitchFamily="34" charset="0"/>
              <a:buChar char="•"/>
            </a:pPr>
            <a:r>
              <a:rPr lang="et-EE" dirty="0" smtClean="0"/>
              <a:t>1648 Johannes </a:t>
            </a:r>
            <a:r>
              <a:rPr lang="et-EE" dirty="0" err="1" smtClean="0"/>
              <a:t>Gutslaff</a:t>
            </a:r>
            <a:endParaRPr lang="et-EE" dirty="0" smtClean="0"/>
          </a:p>
          <a:p>
            <a:pPr marL="742950" lvl="1" indent="-285750">
              <a:buFont typeface="Arial" panose="020B0604020202020204" pitchFamily="34" charset="0"/>
              <a:buChar char="•"/>
            </a:pPr>
            <a:r>
              <a:rPr lang="et-EE" dirty="0" smtClean="0"/>
              <a:t>1660 Heinrich </a:t>
            </a:r>
            <a:r>
              <a:rPr lang="et-EE" dirty="0" err="1" smtClean="0"/>
              <a:t>Göseken</a:t>
            </a:r>
            <a:endParaRPr lang="et-EE" dirty="0" smtClean="0"/>
          </a:p>
          <a:p>
            <a:pPr marL="742950" lvl="1" indent="-285750">
              <a:buFont typeface="Arial" panose="020B0604020202020204" pitchFamily="34" charset="0"/>
              <a:buChar char="•"/>
            </a:pPr>
            <a:r>
              <a:rPr lang="et-EE" dirty="0" smtClean="0"/>
              <a:t>1693 Johann </a:t>
            </a:r>
            <a:r>
              <a:rPr lang="et-EE" dirty="0" err="1" smtClean="0"/>
              <a:t>Hornung</a:t>
            </a:r>
            <a:r>
              <a:rPr lang="et-EE" dirty="0" smtClean="0"/>
              <a:t>.</a:t>
            </a:r>
          </a:p>
          <a:p>
            <a:pPr marL="285750" indent="-285750">
              <a:buFont typeface="Wingdings" panose="05000000000000000000" pitchFamily="2" charset="2"/>
              <a:buChar char="ü"/>
            </a:pPr>
            <a:endParaRPr lang="et-EE" dirty="0"/>
          </a:p>
          <a:p>
            <a:r>
              <a:rPr lang="et-EE" dirty="0" smtClean="0"/>
              <a:t>17. saj lõpukümnendil intensiivistuvad </a:t>
            </a:r>
            <a:r>
              <a:rPr lang="et-EE" u="sng" dirty="0" smtClean="0">
                <a:solidFill>
                  <a:srgbClr val="002060"/>
                </a:solidFill>
              </a:rPr>
              <a:t>katsed järjekindlama kirjaviisi väljatöötamiseks</a:t>
            </a:r>
          </a:p>
        </p:txBody>
      </p:sp>
    </p:spTree>
    <p:extLst>
      <p:ext uri="{BB962C8B-B14F-4D97-AF65-F5344CB8AC3E}">
        <p14:creationId xmlns:p14="http://schemas.microsoft.com/office/powerpoint/2010/main" val="937091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288</TotalTime>
  <Words>718</Words>
  <Application>Microsoft Office PowerPoint</Application>
  <PresentationFormat>Ekraaniseanss (4:3)</PresentationFormat>
  <Paragraphs>92</Paragraphs>
  <Slides>8</Slides>
  <Notes>0</Notes>
  <HiddenSlides>0</HiddenSlides>
  <MMClips>0</MMClips>
  <ScaleCrop>false</ScaleCrop>
  <HeadingPairs>
    <vt:vector size="4" baseType="variant">
      <vt:variant>
        <vt:lpstr>Kujundus</vt:lpstr>
      </vt:variant>
      <vt:variant>
        <vt:i4>1</vt:i4>
      </vt:variant>
      <vt:variant>
        <vt:lpstr>Slaidipealkirjad</vt:lpstr>
      </vt:variant>
      <vt:variant>
        <vt:i4>8</vt:i4>
      </vt:variant>
    </vt:vector>
  </HeadingPairs>
  <TitlesOfParts>
    <vt:vector size="9" baseType="lpstr">
      <vt:lpstr>Default Design</vt:lpstr>
      <vt:lpstr>II EESTI KEELE LUGU Eesti kirjakeele algusaeg</vt:lpstr>
      <vt:lpstr>Kirjakeele ajalugu</vt:lpstr>
      <vt:lpstr>Esimesed eestikeelsed kirjapanekud</vt:lpstr>
      <vt:lpstr>Algusaeg 16. sajandil</vt:lpstr>
      <vt:lpstr>17. sajandi kirjakeel</vt:lpstr>
      <vt:lpstr>Allikad</vt:lpstr>
      <vt:lpstr>Muutused kirjakeeles</vt:lpstr>
      <vt:lpstr>Kirjakeele iseloomustus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EESTI KEELE LUGU Eesti kirjakeele kujunemine</dc:title>
  <dc:creator>Kasutaja</dc:creator>
  <cp:lastModifiedBy>Kasutaja</cp:lastModifiedBy>
  <cp:revision>19</cp:revision>
  <dcterms:created xsi:type="dcterms:W3CDTF">2013-10-07T13:32:39Z</dcterms:created>
  <dcterms:modified xsi:type="dcterms:W3CDTF">2013-10-15T15:18:18Z</dcterms:modified>
</cp:coreProperties>
</file>