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62" r:id="rId4"/>
    <p:sldId id="263" r:id="rId5"/>
    <p:sldId id="267" r:id="rId6"/>
    <p:sldId id="268" r:id="rId7"/>
    <p:sldId id="264" r:id="rId8"/>
    <p:sldId id="259" r:id="rId9"/>
    <p:sldId id="266" r:id="rId10"/>
    <p:sldId id="260" r:id="rId11"/>
    <p:sldId id="265" r:id="rId1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0CA99-03A3-4345-8CFC-1D12B78F7D9E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43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56E15-01DA-47E4-BE58-13E89DFD81C2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21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3DBB0-A1E0-49DC-98FF-035B0B3FA32D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326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Pealkiri ja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abeli kohatäid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21F1F21-D467-4647-A99D-546D5F221502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58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1D5D7-8D78-47CA-967F-3FFEC5FA7589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07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C751F-EF6F-4F9E-9453-FFE68391FFB4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71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F4678-41EC-4261-9926-B0B51020F686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624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99160-DEF1-40DA-BC8C-9E60DDC95CF6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232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22E82-1995-45B5-AACB-5CFE6AACF834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90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140A2-EC6F-4592-901E-B1E7CD70D34C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85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1384A-3B06-41C9-BC7F-CEE6BDAC591A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47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00DAA-ABBA-4F32-BA65-1FE6002C0659}" type="slidenum">
              <a:rPr lang="et-EE" altLang="et-EE">
                <a:solidFill>
                  <a:srgbClr val="000000"/>
                </a:solidFill>
              </a:rPr>
              <a:pPr/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82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smtClean="0"/>
              <a:t>Click to edit Master text styles</a:t>
            </a:r>
          </a:p>
          <a:p>
            <a:pPr lvl="1"/>
            <a:r>
              <a:rPr lang="et-EE" altLang="et-EE" smtClean="0"/>
              <a:t>Second level</a:t>
            </a:r>
          </a:p>
          <a:p>
            <a:pPr lvl="2"/>
            <a:r>
              <a:rPr lang="et-EE" altLang="et-EE" smtClean="0"/>
              <a:t>Third level</a:t>
            </a:r>
          </a:p>
          <a:p>
            <a:pPr lvl="3"/>
            <a:r>
              <a:rPr lang="et-EE" altLang="et-EE" smtClean="0"/>
              <a:t>Fourth level</a:t>
            </a:r>
          </a:p>
          <a:p>
            <a:pPr lvl="4"/>
            <a:r>
              <a:rPr lang="et-EE" altLang="et-E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D363EB-749C-4B9C-8316-819C7188DB67}" type="slidenum">
              <a:rPr lang="et-EE" altLang="et-E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t-EE" altLang="et-E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1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721"/>
            <a:ext cx="7772400" cy="1758280"/>
          </a:xfrm>
        </p:spPr>
        <p:txBody>
          <a:bodyPr/>
          <a:lstStyle/>
          <a:p>
            <a:r>
              <a:rPr lang="et-EE" altLang="et-EE" sz="4800" dirty="0" smtClean="0"/>
              <a:t>II EESTI KEELE LUGU</a:t>
            </a:r>
            <a:br>
              <a:rPr lang="et-EE" altLang="et-EE" sz="4800" dirty="0" smtClean="0"/>
            </a:br>
            <a:r>
              <a:rPr lang="et-EE" altLang="et-EE" sz="4800" dirty="0" smtClean="0"/>
              <a:t>Eesti keele kujunemine</a:t>
            </a:r>
            <a:endParaRPr lang="et-EE" altLang="et-EE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5805488"/>
            <a:ext cx="7239000" cy="863600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et-EE" altLang="et-EE" sz="1700"/>
              <a:t>Mare Hallop</a:t>
            </a:r>
          </a:p>
          <a:p>
            <a:pPr algn="r">
              <a:lnSpc>
                <a:spcPct val="90000"/>
              </a:lnSpc>
            </a:pPr>
            <a:r>
              <a:rPr lang="et-EE" altLang="et-EE" sz="1700"/>
              <a:t>KiNG</a:t>
            </a:r>
          </a:p>
          <a:p>
            <a:pPr>
              <a:lnSpc>
                <a:spcPct val="90000"/>
              </a:lnSpc>
            </a:pPr>
            <a:r>
              <a:rPr lang="et-EE" altLang="et-EE" sz="1700"/>
              <a:t>30.10.2012</a:t>
            </a:r>
          </a:p>
          <a:p>
            <a:pPr algn="r">
              <a:lnSpc>
                <a:spcPct val="90000"/>
              </a:lnSpc>
            </a:pPr>
            <a:endParaRPr lang="et-EE" altLang="et-EE" sz="170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76375" y="2349500"/>
            <a:ext cx="5976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t-EE" altLang="et-EE" dirty="0">
                <a:solidFill>
                  <a:srgbClr val="000000"/>
                </a:solidFill>
                <a:latin typeface="Verdana" pitchFamily="34" charset="0"/>
              </a:rPr>
              <a:t>“Keel ja ühiskond” X klassile 7</a:t>
            </a:r>
            <a:r>
              <a:rPr lang="et-EE" altLang="et-EE" dirty="0" smtClean="0">
                <a:solidFill>
                  <a:srgbClr val="000000"/>
                </a:solidFill>
                <a:latin typeface="Verdana" pitchFamily="34" charset="0"/>
              </a:rPr>
              <a:t>. </a:t>
            </a:r>
            <a:r>
              <a:rPr lang="et-EE" altLang="et-EE" dirty="0">
                <a:solidFill>
                  <a:srgbClr val="000000"/>
                </a:solidFill>
                <a:latin typeface="Verdana" pitchFamily="34" charset="0"/>
              </a:rPr>
              <a:t>ptk</a:t>
            </a:r>
          </a:p>
        </p:txBody>
      </p:sp>
      <p:pic>
        <p:nvPicPr>
          <p:cNvPr id="3077" name="Picture 5" descr="Keel_ja_yhiskond_6p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997200"/>
            <a:ext cx="2428875" cy="367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11188" y="6092825"/>
            <a:ext cx="15128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t-EE" altLang="et-EE" sz="1400" dirty="0">
                <a:solidFill>
                  <a:srgbClr val="000000"/>
                </a:solidFill>
              </a:rPr>
              <a:t>7</a:t>
            </a:r>
            <a:r>
              <a:rPr lang="et-EE" altLang="et-EE" sz="1400" dirty="0" smtClean="0">
                <a:solidFill>
                  <a:srgbClr val="000000"/>
                </a:solidFill>
              </a:rPr>
              <a:t>.10.2013</a:t>
            </a:r>
            <a:endParaRPr lang="et-EE" altLang="et-EE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77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Eesti keele </a:t>
            </a:r>
            <a:r>
              <a:rPr lang="et-EE" dirty="0" err="1" smtClean="0"/>
              <a:t>sotsioperioodid</a:t>
            </a:r>
            <a:endParaRPr lang="et-EE" dirty="0"/>
          </a:p>
        </p:txBody>
      </p:sp>
      <p:cxnSp>
        <p:nvCxnSpPr>
          <p:cNvPr id="3" name="Sirge noolkonnektor 2"/>
          <p:cNvCxnSpPr/>
          <p:nvPr/>
        </p:nvCxnSpPr>
        <p:spPr>
          <a:xfrm flipV="1">
            <a:off x="7092280" y="1268760"/>
            <a:ext cx="0" cy="5256584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irgkonnektor 6"/>
          <p:cNvCxnSpPr/>
          <p:nvPr/>
        </p:nvCxnSpPr>
        <p:spPr>
          <a:xfrm>
            <a:off x="6955811" y="2204864"/>
            <a:ext cx="25354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irgkonnektor 7"/>
          <p:cNvCxnSpPr/>
          <p:nvPr/>
        </p:nvCxnSpPr>
        <p:spPr>
          <a:xfrm>
            <a:off x="6925072" y="2780928"/>
            <a:ext cx="28428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irgkonnektor 8"/>
          <p:cNvCxnSpPr/>
          <p:nvPr/>
        </p:nvCxnSpPr>
        <p:spPr>
          <a:xfrm>
            <a:off x="6965508" y="3501008"/>
            <a:ext cx="25480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irgkonnektor 9"/>
          <p:cNvCxnSpPr/>
          <p:nvPr/>
        </p:nvCxnSpPr>
        <p:spPr>
          <a:xfrm>
            <a:off x="6966766" y="3903908"/>
            <a:ext cx="25354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irgkonnektor 10"/>
          <p:cNvCxnSpPr/>
          <p:nvPr/>
        </p:nvCxnSpPr>
        <p:spPr>
          <a:xfrm>
            <a:off x="6915836" y="4581128"/>
            <a:ext cx="30447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irgkonnektor 11"/>
          <p:cNvCxnSpPr/>
          <p:nvPr/>
        </p:nvCxnSpPr>
        <p:spPr>
          <a:xfrm>
            <a:off x="6925072" y="5237584"/>
            <a:ext cx="295237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irgkonnektor 12"/>
          <p:cNvCxnSpPr/>
          <p:nvPr/>
        </p:nvCxnSpPr>
        <p:spPr>
          <a:xfrm>
            <a:off x="6924545" y="1844824"/>
            <a:ext cx="29576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irgkonnektor 13"/>
          <p:cNvCxnSpPr/>
          <p:nvPr/>
        </p:nvCxnSpPr>
        <p:spPr>
          <a:xfrm>
            <a:off x="6892687" y="5877272"/>
            <a:ext cx="316667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irgkonnektor 17"/>
          <p:cNvCxnSpPr/>
          <p:nvPr/>
        </p:nvCxnSpPr>
        <p:spPr>
          <a:xfrm>
            <a:off x="7092280" y="6669360"/>
            <a:ext cx="0" cy="188640"/>
          </a:xfrm>
          <a:prstGeom prst="line">
            <a:avLst/>
          </a:prstGeom>
          <a:ln w="76200"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308304" y="573325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1200</a:t>
            </a:r>
            <a:endParaRPr lang="et-EE" dirty="0"/>
          </a:p>
        </p:txBody>
      </p:sp>
      <p:sp>
        <p:nvSpPr>
          <p:cNvPr id="39" name="TextBox 38"/>
          <p:cNvSpPr txBox="1"/>
          <p:nvPr/>
        </p:nvSpPr>
        <p:spPr>
          <a:xfrm>
            <a:off x="7308304" y="508518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1550</a:t>
            </a:r>
            <a:endParaRPr lang="et-EE" dirty="0"/>
          </a:p>
        </p:txBody>
      </p:sp>
      <p:sp>
        <p:nvSpPr>
          <p:cNvPr id="40" name="TextBox 39"/>
          <p:cNvSpPr txBox="1"/>
          <p:nvPr/>
        </p:nvSpPr>
        <p:spPr>
          <a:xfrm>
            <a:off x="7308304" y="44371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1700</a:t>
            </a:r>
            <a:endParaRPr lang="et-EE" dirty="0"/>
          </a:p>
        </p:txBody>
      </p:sp>
      <p:sp>
        <p:nvSpPr>
          <p:cNvPr id="41" name="TextBox 40"/>
          <p:cNvSpPr txBox="1"/>
          <p:nvPr/>
        </p:nvSpPr>
        <p:spPr>
          <a:xfrm>
            <a:off x="7308304" y="37170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1860</a:t>
            </a:r>
            <a:endParaRPr lang="et-EE" dirty="0"/>
          </a:p>
        </p:txBody>
      </p:sp>
      <p:sp>
        <p:nvSpPr>
          <p:cNvPr id="42" name="TextBox 41"/>
          <p:cNvSpPr txBox="1"/>
          <p:nvPr/>
        </p:nvSpPr>
        <p:spPr>
          <a:xfrm>
            <a:off x="7308304" y="335699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1880</a:t>
            </a:r>
            <a:endParaRPr lang="et-EE" dirty="0"/>
          </a:p>
        </p:txBody>
      </p:sp>
      <p:sp>
        <p:nvSpPr>
          <p:cNvPr id="43" name="TextBox 42"/>
          <p:cNvSpPr txBox="1"/>
          <p:nvPr/>
        </p:nvSpPr>
        <p:spPr>
          <a:xfrm>
            <a:off x="7308304" y="26369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1920</a:t>
            </a:r>
            <a:endParaRPr lang="et-EE" dirty="0"/>
          </a:p>
        </p:txBody>
      </p:sp>
      <p:sp>
        <p:nvSpPr>
          <p:cNvPr id="44" name="TextBox 43"/>
          <p:cNvSpPr txBox="1"/>
          <p:nvPr/>
        </p:nvSpPr>
        <p:spPr>
          <a:xfrm>
            <a:off x="7308304" y="19888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1944</a:t>
            </a:r>
            <a:endParaRPr lang="et-EE" dirty="0"/>
          </a:p>
        </p:txBody>
      </p:sp>
      <p:sp>
        <p:nvSpPr>
          <p:cNvPr id="45" name="TextBox 44"/>
          <p:cNvSpPr txBox="1"/>
          <p:nvPr/>
        </p:nvSpPr>
        <p:spPr>
          <a:xfrm>
            <a:off x="7308304" y="16288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1990</a:t>
            </a:r>
            <a:endParaRPr lang="et-EE" dirty="0"/>
          </a:p>
        </p:txBody>
      </p:sp>
      <p:sp>
        <p:nvSpPr>
          <p:cNvPr id="46" name="TextBox 45"/>
          <p:cNvSpPr txBox="1"/>
          <p:nvPr/>
        </p:nvSpPr>
        <p:spPr>
          <a:xfrm>
            <a:off x="5004048" y="62373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muinasaeg</a:t>
            </a:r>
            <a:endParaRPr lang="et-EE" dirty="0"/>
          </a:p>
        </p:txBody>
      </p:sp>
      <p:sp>
        <p:nvSpPr>
          <p:cNvPr id="47" name="TextBox 46"/>
          <p:cNvSpPr txBox="1"/>
          <p:nvPr/>
        </p:nvSpPr>
        <p:spPr>
          <a:xfrm>
            <a:off x="5004048" y="54545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orduaeg</a:t>
            </a:r>
            <a:endParaRPr lang="et-EE" dirty="0"/>
          </a:p>
        </p:txBody>
      </p:sp>
      <p:sp>
        <p:nvSpPr>
          <p:cNvPr id="48" name="TextBox 47"/>
          <p:cNvSpPr txBox="1"/>
          <p:nvPr/>
        </p:nvSpPr>
        <p:spPr>
          <a:xfrm>
            <a:off x="5004048" y="40863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mõisaaeg</a:t>
            </a:r>
            <a:endParaRPr lang="et-EE" dirty="0"/>
          </a:p>
        </p:txBody>
      </p:sp>
      <p:sp>
        <p:nvSpPr>
          <p:cNvPr id="49" name="TextBox 48"/>
          <p:cNvSpPr txBox="1"/>
          <p:nvPr/>
        </p:nvSpPr>
        <p:spPr>
          <a:xfrm>
            <a:off x="5004048" y="350100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ärkamisaeg</a:t>
            </a:r>
            <a:endParaRPr lang="et-EE" dirty="0"/>
          </a:p>
        </p:txBody>
      </p:sp>
      <p:sp>
        <p:nvSpPr>
          <p:cNvPr id="50" name="TextBox 49"/>
          <p:cNvSpPr txBox="1"/>
          <p:nvPr/>
        </p:nvSpPr>
        <p:spPr>
          <a:xfrm>
            <a:off x="5004048" y="29876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venestusaeg</a:t>
            </a:r>
            <a:endParaRPr lang="et-EE" dirty="0"/>
          </a:p>
        </p:txBody>
      </p:sp>
      <p:sp>
        <p:nvSpPr>
          <p:cNvPr id="51" name="TextBox 50"/>
          <p:cNvSpPr txBox="1"/>
          <p:nvPr/>
        </p:nvSpPr>
        <p:spPr>
          <a:xfrm>
            <a:off x="5076056" y="235817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Eesti aeg</a:t>
            </a:r>
            <a:endParaRPr lang="et-EE" dirty="0"/>
          </a:p>
        </p:txBody>
      </p:sp>
      <p:sp>
        <p:nvSpPr>
          <p:cNvPr id="52" name="TextBox 51"/>
          <p:cNvSpPr txBox="1"/>
          <p:nvPr/>
        </p:nvSpPr>
        <p:spPr>
          <a:xfrm>
            <a:off x="4716016" y="181346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nõukogude aeg</a:t>
            </a:r>
            <a:endParaRPr lang="et-EE" dirty="0"/>
          </a:p>
        </p:txBody>
      </p:sp>
      <p:sp>
        <p:nvSpPr>
          <p:cNvPr id="53" name="TextBox 52"/>
          <p:cNvSpPr txBox="1"/>
          <p:nvPr/>
        </p:nvSpPr>
        <p:spPr>
          <a:xfrm>
            <a:off x="4355976" y="126876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üleilmastumise aeg</a:t>
            </a:r>
            <a:endParaRPr lang="et-EE" dirty="0"/>
          </a:p>
        </p:txBody>
      </p:sp>
      <p:sp>
        <p:nvSpPr>
          <p:cNvPr id="54" name="TextBox 53"/>
          <p:cNvSpPr txBox="1"/>
          <p:nvPr/>
        </p:nvSpPr>
        <p:spPr>
          <a:xfrm>
            <a:off x="5004048" y="480644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Rootsi aeg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268760"/>
            <a:ext cx="28803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Keelt mõjutab kõnelejaskonna ühiskondlik seisund. </a:t>
            </a:r>
          </a:p>
          <a:p>
            <a:endParaRPr lang="et-EE" dirty="0"/>
          </a:p>
          <a:p>
            <a:r>
              <a:rPr lang="et-EE" dirty="0" err="1" smtClean="0">
                <a:solidFill>
                  <a:srgbClr val="C00000"/>
                </a:solidFill>
              </a:rPr>
              <a:t>Sotsioperiood</a:t>
            </a:r>
            <a:r>
              <a:rPr lang="et-EE" dirty="0" smtClean="0"/>
              <a:t> – ajastu, mille vältel ühiskondlikud suhted mingis piirkonnas on suhteliselt stabiilsed.</a:t>
            </a:r>
          </a:p>
          <a:p>
            <a:endParaRPr lang="et-EE" dirty="0" smtClean="0"/>
          </a:p>
          <a:p>
            <a:r>
              <a:rPr lang="et-EE" dirty="0" smtClean="0"/>
              <a:t>Need on </a:t>
            </a:r>
            <a:r>
              <a:rPr lang="et-EE" dirty="0" smtClean="0">
                <a:solidFill>
                  <a:srgbClr val="0070C0"/>
                </a:solidFill>
              </a:rPr>
              <a:t>olulised uute sõnade laenamise ja kirjakeele kujunemise </a:t>
            </a:r>
            <a:r>
              <a:rPr lang="et-EE" smtClean="0"/>
              <a:t>seisukohast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978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Jätan </a:t>
            </a:r>
            <a:r>
              <a:rPr lang="et-EE" dirty="0" err="1" smtClean="0"/>
              <a:t>meelde…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340768"/>
            <a:ext cx="65527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>
                <a:solidFill>
                  <a:srgbClr val="0070C0"/>
                </a:solidFill>
              </a:rPr>
              <a:t>Suurim areng Rootsi ja orduajal</a:t>
            </a:r>
            <a:r>
              <a:rPr lang="et-EE" dirty="0" smtClean="0"/>
              <a:t>: eesti keele kõnelejad sattusid tihedamasse keelekontakti alamsaksa, taani ja rootsi keele kõnelejatega, võeti sõnavara ja grammatikatki,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t-EE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>
                <a:solidFill>
                  <a:srgbClr val="0070C0"/>
                </a:solidFill>
              </a:rPr>
              <a:t>s</a:t>
            </a:r>
            <a:r>
              <a:rPr lang="et-EE" dirty="0" smtClean="0">
                <a:solidFill>
                  <a:srgbClr val="0070C0"/>
                </a:solidFill>
              </a:rPr>
              <a:t>õjad, näljahädad, katk panid inimesed liikuma</a:t>
            </a:r>
            <a:r>
              <a:rPr lang="et-EE" dirty="0" smtClean="0"/>
              <a:t>: Eesti aladele sattus palju muukeelseid talupoegi, kelle keelekasutus mõjutas eesti keelt;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o</a:t>
            </a:r>
            <a:r>
              <a:rPr lang="et-EE" dirty="0" smtClean="0"/>
              <a:t>ma osa </a:t>
            </a:r>
            <a:r>
              <a:rPr lang="et-EE" dirty="0" smtClean="0">
                <a:solidFill>
                  <a:srgbClr val="0070C0"/>
                </a:solidFill>
              </a:rPr>
              <a:t>reformatsiooniaegsel kirikul.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t-EE" dirty="0" smtClean="0"/>
          </a:p>
          <a:p>
            <a:r>
              <a:rPr lang="et-EE" dirty="0" smtClean="0"/>
              <a:t>Iga </a:t>
            </a:r>
            <a:r>
              <a:rPr lang="et-EE" dirty="0" err="1" smtClean="0"/>
              <a:t>sotsioperiood</a:t>
            </a:r>
            <a:r>
              <a:rPr lang="et-EE" dirty="0" smtClean="0"/>
              <a:t> toob midagi uut, eriti sõnavarale: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t-EE" dirty="0" smtClean="0"/>
              <a:t> iga keelekontakt annab laensõnu,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t-EE" dirty="0"/>
              <a:t>m</a:t>
            </a:r>
            <a:r>
              <a:rPr lang="et-EE" dirty="0" smtClean="0"/>
              <a:t>õjutab ka kirjakeelt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4198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Eesti keele kujunemine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700808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a</a:t>
            </a:r>
            <a:r>
              <a:rPr lang="et-EE" dirty="0" smtClean="0"/>
              <a:t>lgas 2000 – 2500 a tagasi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a</a:t>
            </a:r>
            <a:r>
              <a:rPr lang="et-EE" dirty="0" smtClean="0"/>
              <a:t>lgkeel võis olla üsna sarnane soome keelega (uusi sõnu juurde tulnud, grammatika vähe muutunud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730" y="2996952"/>
            <a:ext cx="61206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Eesti keele arengus </a:t>
            </a:r>
            <a:r>
              <a:rPr lang="et-EE" dirty="0" smtClean="0">
                <a:solidFill>
                  <a:srgbClr val="002060"/>
                </a:solidFill>
              </a:rPr>
              <a:t>kolm perioodi</a:t>
            </a:r>
            <a:r>
              <a:rPr lang="et-EE" dirty="0" smtClean="0"/>
              <a:t>:</a:t>
            </a:r>
          </a:p>
          <a:p>
            <a:endParaRPr lang="et-EE" dirty="0" smtClean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t-EE" dirty="0">
                <a:solidFill>
                  <a:srgbClr val="002060"/>
                </a:solidFill>
              </a:rPr>
              <a:t>k</a:t>
            </a:r>
            <a:r>
              <a:rPr lang="et-EE" dirty="0" smtClean="0">
                <a:solidFill>
                  <a:srgbClr val="002060"/>
                </a:solidFill>
              </a:rPr>
              <a:t>uni</a:t>
            </a:r>
            <a:r>
              <a:rPr lang="et-EE" dirty="0" smtClean="0"/>
              <a:t> aastani </a:t>
            </a:r>
            <a:r>
              <a:rPr lang="et-EE" dirty="0" smtClean="0">
                <a:solidFill>
                  <a:srgbClr val="002060"/>
                </a:solidFill>
              </a:rPr>
              <a:t>1200</a:t>
            </a:r>
            <a:r>
              <a:rPr lang="et-EE" dirty="0" smtClean="0"/>
              <a:t>	</a:t>
            </a:r>
            <a:r>
              <a:rPr lang="et-EE" dirty="0" smtClean="0">
                <a:solidFill>
                  <a:srgbClr val="7030A0"/>
                </a:solidFill>
              </a:rPr>
              <a:t>vanaeesti 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t-EE" dirty="0" smtClean="0">
                <a:solidFill>
                  <a:srgbClr val="002060"/>
                </a:solidFill>
              </a:rPr>
              <a:t>1200 – 1700</a:t>
            </a:r>
            <a:r>
              <a:rPr lang="et-EE" dirty="0" smtClean="0"/>
              <a:t>	</a:t>
            </a:r>
            <a:r>
              <a:rPr lang="et-EE" dirty="0" smtClean="0">
                <a:solidFill>
                  <a:srgbClr val="7030A0"/>
                </a:solidFill>
              </a:rPr>
              <a:t>murrangueesti keel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t-EE" dirty="0" smtClean="0">
                <a:solidFill>
                  <a:srgbClr val="002060"/>
                </a:solidFill>
              </a:rPr>
              <a:t>1700 - …	</a:t>
            </a:r>
            <a:r>
              <a:rPr lang="et-EE" dirty="0" smtClean="0"/>
              <a:t>	</a:t>
            </a:r>
            <a:r>
              <a:rPr lang="et-EE" dirty="0" err="1" smtClean="0">
                <a:solidFill>
                  <a:srgbClr val="7030A0"/>
                </a:solidFill>
              </a:rPr>
              <a:t>uuseesti</a:t>
            </a:r>
            <a:r>
              <a:rPr lang="et-EE" dirty="0" smtClean="0">
                <a:solidFill>
                  <a:srgbClr val="7030A0"/>
                </a:solidFill>
              </a:rPr>
              <a:t> keel</a:t>
            </a:r>
            <a:endParaRPr lang="et-EE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95736" y="4616706"/>
            <a:ext cx="60486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>
                <a:solidFill>
                  <a:srgbClr val="7030A0"/>
                </a:solidFill>
              </a:rPr>
              <a:t>v</a:t>
            </a:r>
            <a:r>
              <a:rPr lang="et-EE" dirty="0" smtClean="0">
                <a:solidFill>
                  <a:srgbClr val="7030A0"/>
                </a:solidFill>
              </a:rPr>
              <a:t>anaeesti</a:t>
            </a:r>
            <a:r>
              <a:rPr lang="et-EE" dirty="0" smtClean="0"/>
              <a:t> keele muutused </a:t>
            </a:r>
            <a:r>
              <a:rPr lang="et-EE" dirty="0" smtClean="0">
                <a:solidFill>
                  <a:srgbClr val="002060"/>
                </a:solidFill>
              </a:rPr>
              <a:t>eristasid</a:t>
            </a:r>
            <a:r>
              <a:rPr lang="et-EE" dirty="0" smtClean="0"/>
              <a:t> eesti keele teistest </a:t>
            </a:r>
            <a:r>
              <a:rPr lang="et-EE" dirty="0" smtClean="0">
                <a:solidFill>
                  <a:srgbClr val="002060"/>
                </a:solidFill>
              </a:rPr>
              <a:t>läänemeresoome keeltest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>
                <a:solidFill>
                  <a:srgbClr val="7030A0"/>
                </a:solidFill>
              </a:rPr>
              <a:t>m</a:t>
            </a:r>
            <a:r>
              <a:rPr lang="et-EE" dirty="0" smtClean="0">
                <a:solidFill>
                  <a:srgbClr val="7030A0"/>
                </a:solidFill>
              </a:rPr>
              <a:t>urrangueesti </a:t>
            </a:r>
            <a:r>
              <a:rPr lang="et-EE" dirty="0" smtClean="0"/>
              <a:t>keeles toimus </a:t>
            </a:r>
            <a:r>
              <a:rPr lang="et-EE" dirty="0" smtClean="0">
                <a:solidFill>
                  <a:srgbClr val="002060"/>
                </a:solidFill>
              </a:rPr>
              <a:t>palju keelemuutusi</a:t>
            </a:r>
            <a:r>
              <a:rPr lang="et-EE" dirty="0" smtClean="0"/>
              <a:t>, lõpuks juba praegusega sarnane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 err="1">
                <a:solidFill>
                  <a:srgbClr val="7030A0"/>
                </a:solidFill>
              </a:rPr>
              <a:t>u</a:t>
            </a:r>
            <a:r>
              <a:rPr lang="et-EE" dirty="0" err="1" smtClean="0">
                <a:solidFill>
                  <a:srgbClr val="7030A0"/>
                </a:solidFill>
              </a:rPr>
              <a:t>useesti</a:t>
            </a:r>
            <a:r>
              <a:rPr lang="et-EE" dirty="0" smtClean="0">
                <a:solidFill>
                  <a:srgbClr val="7030A0"/>
                </a:solidFill>
              </a:rPr>
              <a:t> </a:t>
            </a:r>
            <a:r>
              <a:rPr lang="et-EE" dirty="0" smtClean="0"/>
              <a:t>keeles taas </a:t>
            </a:r>
            <a:r>
              <a:rPr lang="et-EE" dirty="0" smtClean="0">
                <a:solidFill>
                  <a:srgbClr val="002060"/>
                </a:solidFill>
              </a:rPr>
              <a:t>vähe muutusi</a:t>
            </a:r>
            <a:endParaRPr lang="et-EE" dirty="0">
              <a:solidFill>
                <a:srgbClr val="002060"/>
              </a:solidFill>
            </a:endParaRPr>
          </a:p>
        </p:txBody>
      </p:sp>
      <p:pic>
        <p:nvPicPr>
          <p:cNvPr id="6" name="Pil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724" y="2473310"/>
            <a:ext cx="1705372" cy="20009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94096" y="2378126"/>
            <a:ext cx="2149904" cy="147732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t-EE" dirty="0" smtClean="0"/>
              <a:t>Läänemeresoome kaljujoonised eesti keele tekkimisele eelnenud perioodist</a:t>
            </a:r>
            <a:endParaRPr lang="et-EE" dirty="0"/>
          </a:p>
        </p:txBody>
      </p:sp>
      <p:cxnSp>
        <p:nvCxnSpPr>
          <p:cNvPr id="9" name="Sirge noolkonnektor 8"/>
          <p:cNvCxnSpPr>
            <a:stCxn id="7" idx="1"/>
          </p:cNvCxnSpPr>
          <p:nvPr/>
        </p:nvCxnSpPr>
        <p:spPr>
          <a:xfrm>
            <a:off x="6994096" y="3116790"/>
            <a:ext cx="1234775" cy="12714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036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Vanaeesti keel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340768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>
                <a:solidFill>
                  <a:srgbClr val="002060"/>
                </a:solidFill>
              </a:rPr>
              <a:t>p</a:t>
            </a:r>
            <a:r>
              <a:rPr lang="et-EE" dirty="0" smtClean="0">
                <a:solidFill>
                  <a:srgbClr val="002060"/>
                </a:solidFill>
              </a:rPr>
              <a:t>ole</a:t>
            </a:r>
            <a:r>
              <a:rPr lang="et-EE" dirty="0" smtClean="0"/>
              <a:t> säilinud </a:t>
            </a:r>
            <a:r>
              <a:rPr lang="et-EE" dirty="0" smtClean="0">
                <a:solidFill>
                  <a:srgbClr val="002060"/>
                </a:solidFill>
              </a:rPr>
              <a:t>kirjalikke allikaid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m</a:t>
            </a:r>
            <a:r>
              <a:rPr lang="et-EE" dirty="0" smtClean="0"/>
              <a:t>uutusi näitab võrdlev-ajalooline meetod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>
                <a:solidFill>
                  <a:srgbClr val="002060"/>
                </a:solidFill>
              </a:rPr>
              <a:t>õ</a:t>
            </a:r>
            <a:r>
              <a:rPr lang="et-EE" dirty="0" smtClean="0">
                <a:solidFill>
                  <a:srgbClr val="002060"/>
                </a:solidFill>
              </a:rPr>
              <a:t> nii eesti kui </a:t>
            </a:r>
            <a:r>
              <a:rPr lang="et-EE" dirty="0" err="1" smtClean="0">
                <a:solidFill>
                  <a:srgbClr val="002060"/>
                </a:solidFill>
              </a:rPr>
              <a:t>liivi</a:t>
            </a:r>
            <a:r>
              <a:rPr lang="et-EE" dirty="0" smtClean="0">
                <a:solidFill>
                  <a:srgbClr val="002060"/>
                </a:solidFill>
              </a:rPr>
              <a:t> keeles </a:t>
            </a:r>
            <a:r>
              <a:rPr lang="et-EE" dirty="0" smtClean="0"/>
              <a:t>– pidi tekkima enne keelte eraldumist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>
                <a:solidFill>
                  <a:srgbClr val="002060"/>
                </a:solidFill>
              </a:rPr>
              <a:t>I saj-l </a:t>
            </a:r>
            <a:r>
              <a:rPr lang="et-EE" dirty="0" smtClean="0"/>
              <a:t>kujunesid murretevahelised </a:t>
            </a:r>
            <a:r>
              <a:rPr lang="et-EE" dirty="0" smtClean="0">
                <a:solidFill>
                  <a:srgbClr val="002060"/>
                </a:solidFill>
              </a:rPr>
              <a:t>erinevused</a:t>
            </a:r>
            <a:r>
              <a:rPr lang="et-EE" dirty="0" smtClean="0"/>
              <a:t>: </a:t>
            </a:r>
            <a:r>
              <a:rPr lang="et-EE" dirty="0" err="1" smtClean="0"/>
              <a:t>liivi</a:t>
            </a:r>
            <a:r>
              <a:rPr lang="et-EE" dirty="0" smtClean="0"/>
              <a:t>, lõunaeesti ja põhjaeesti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>
                <a:solidFill>
                  <a:srgbClr val="002060"/>
                </a:solidFill>
              </a:rPr>
              <a:t>h</a:t>
            </a:r>
            <a:r>
              <a:rPr lang="et-EE" dirty="0" smtClean="0">
                <a:solidFill>
                  <a:srgbClr val="002060"/>
                </a:solidFill>
              </a:rPr>
              <a:t>äälikujärjendite erinev areng </a:t>
            </a:r>
            <a:r>
              <a:rPr lang="et-EE" dirty="0" smtClean="0"/>
              <a:t>(</a:t>
            </a:r>
            <a:r>
              <a:rPr lang="et-EE" i="1" dirty="0" smtClean="0"/>
              <a:t>kt – </a:t>
            </a:r>
            <a:r>
              <a:rPr lang="et-EE" i="1" dirty="0" err="1" smtClean="0"/>
              <a:t>ht</a:t>
            </a:r>
            <a:r>
              <a:rPr lang="et-EE" i="1" dirty="0" smtClean="0"/>
              <a:t>, </a:t>
            </a:r>
            <a:r>
              <a:rPr lang="et-EE" i="1" dirty="0" err="1" smtClean="0"/>
              <a:t>tt</a:t>
            </a:r>
            <a:r>
              <a:rPr lang="et-EE" i="1" dirty="0" smtClean="0"/>
              <a:t>; </a:t>
            </a:r>
            <a:r>
              <a:rPr lang="et-EE" i="1" dirty="0" err="1" smtClean="0"/>
              <a:t>pts</a:t>
            </a:r>
            <a:r>
              <a:rPr lang="et-EE" i="1" dirty="0" smtClean="0"/>
              <a:t> – ps, ts)</a:t>
            </a:r>
          </a:p>
        </p:txBody>
      </p:sp>
      <p:cxnSp>
        <p:nvCxnSpPr>
          <p:cNvPr id="5" name="Sirgkonnektor 4"/>
          <p:cNvCxnSpPr/>
          <p:nvPr/>
        </p:nvCxnSpPr>
        <p:spPr>
          <a:xfrm flipV="1">
            <a:off x="1691680" y="3356992"/>
            <a:ext cx="36004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31640" y="35010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i="1" dirty="0" err="1"/>
              <a:t>kõ</a:t>
            </a:r>
            <a:r>
              <a:rPr lang="et-EE" i="1" dirty="0" err="1">
                <a:solidFill>
                  <a:srgbClr val="C00000"/>
                </a:solidFill>
              </a:rPr>
              <a:t>kt</a:t>
            </a:r>
            <a:r>
              <a:rPr lang="et-EE" i="1" dirty="0" err="1"/>
              <a:t>u</a:t>
            </a:r>
            <a:endParaRPr lang="et-EE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352429" y="32967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kõ</a:t>
            </a:r>
            <a:r>
              <a:rPr lang="et-EE" dirty="0" smtClean="0">
                <a:solidFill>
                  <a:srgbClr val="C00000"/>
                </a:solidFill>
              </a:rPr>
              <a:t>ht</a:t>
            </a:r>
            <a:r>
              <a:rPr lang="et-EE" dirty="0" smtClean="0"/>
              <a:t>u</a:t>
            </a:r>
            <a:endParaRPr lang="et-EE" dirty="0"/>
          </a:p>
        </p:txBody>
      </p:sp>
      <p:sp>
        <p:nvSpPr>
          <p:cNvPr id="8" name="TextBox 7"/>
          <p:cNvSpPr txBox="1"/>
          <p:nvPr/>
        </p:nvSpPr>
        <p:spPr>
          <a:xfrm>
            <a:off x="2352429" y="368567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err="1" smtClean="0"/>
              <a:t>kõ</a:t>
            </a:r>
            <a:r>
              <a:rPr lang="et-EE" dirty="0" err="1" smtClean="0">
                <a:solidFill>
                  <a:srgbClr val="C00000"/>
                </a:solidFill>
              </a:rPr>
              <a:t>tt</a:t>
            </a:r>
            <a:r>
              <a:rPr lang="et-EE" dirty="0" err="1" smtClean="0"/>
              <a:t>u</a:t>
            </a:r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3563888" y="361366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err="1" smtClean="0"/>
              <a:t>la</a:t>
            </a:r>
            <a:r>
              <a:rPr lang="et-EE" dirty="0" err="1" smtClean="0">
                <a:solidFill>
                  <a:srgbClr val="C00000"/>
                </a:solidFill>
              </a:rPr>
              <a:t>pts</a:t>
            </a:r>
            <a:r>
              <a:rPr lang="et-EE" dirty="0" err="1" smtClean="0"/>
              <a:t>i</a:t>
            </a:r>
            <a:endParaRPr lang="et-EE" dirty="0"/>
          </a:p>
        </p:txBody>
      </p:sp>
      <p:sp>
        <p:nvSpPr>
          <p:cNvPr id="11" name="TextBox 10"/>
          <p:cNvSpPr txBox="1"/>
          <p:nvPr/>
        </p:nvSpPr>
        <p:spPr>
          <a:xfrm>
            <a:off x="4427984" y="335699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la</a:t>
            </a:r>
            <a:r>
              <a:rPr lang="et-EE" dirty="0" smtClean="0">
                <a:solidFill>
                  <a:srgbClr val="C00000"/>
                </a:solidFill>
              </a:rPr>
              <a:t>ps</a:t>
            </a:r>
            <a:r>
              <a:rPr lang="et-EE" dirty="0" smtClean="0"/>
              <a:t>i</a:t>
            </a:r>
            <a:endParaRPr lang="et-EE" dirty="0"/>
          </a:p>
        </p:txBody>
      </p:sp>
      <p:sp>
        <p:nvSpPr>
          <p:cNvPr id="12" name="TextBox 11"/>
          <p:cNvSpPr txBox="1"/>
          <p:nvPr/>
        </p:nvSpPr>
        <p:spPr>
          <a:xfrm>
            <a:off x="4427984" y="37263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err="1" smtClean="0"/>
              <a:t>la</a:t>
            </a:r>
            <a:r>
              <a:rPr lang="et-EE" dirty="0" err="1" smtClean="0">
                <a:solidFill>
                  <a:srgbClr val="C00000"/>
                </a:solidFill>
              </a:rPr>
              <a:t>ts</a:t>
            </a:r>
            <a:r>
              <a:rPr lang="et-EE" dirty="0" err="1" smtClean="0"/>
              <a:t>i</a:t>
            </a:r>
            <a:endParaRPr lang="et-EE" dirty="0"/>
          </a:p>
        </p:txBody>
      </p:sp>
      <p:cxnSp>
        <p:nvCxnSpPr>
          <p:cNvPr id="14" name="Sirge noolkonnektor 13"/>
          <p:cNvCxnSpPr>
            <a:stCxn id="6" idx="3"/>
            <a:endCxn id="7" idx="1"/>
          </p:cNvCxnSpPr>
          <p:nvPr/>
        </p:nvCxnSpPr>
        <p:spPr>
          <a:xfrm flipV="1">
            <a:off x="2123728" y="3481414"/>
            <a:ext cx="228701" cy="20426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irge noolkonnektor 15"/>
          <p:cNvCxnSpPr>
            <a:stCxn id="6" idx="3"/>
          </p:cNvCxnSpPr>
          <p:nvPr/>
        </p:nvCxnSpPr>
        <p:spPr>
          <a:xfrm>
            <a:off x="2123728" y="3685674"/>
            <a:ext cx="266750" cy="18466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irge noolkonnektor 16"/>
          <p:cNvCxnSpPr/>
          <p:nvPr/>
        </p:nvCxnSpPr>
        <p:spPr>
          <a:xfrm>
            <a:off x="4199283" y="3838074"/>
            <a:ext cx="326749" cy="11480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irge noolkonnektor 17"/>
          <p:cNvCxnSpPr/>
          <p:nvPr/>
        </p:nvCxnSpPr>
        <p:spPr>
          <a:xfrm flipV="1">
            <a:off x="4199283" y="3563950"/>
            <a:ext cx="228701" cy="20426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436096" y="33569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(põhjaeesti)</a:t>
            </a:r>
            <a:endParaRPr lang="et-EE" dirty="0"/>
          </a:p>
        </p:txBody>
      </p:sp>
      <p:sp>
        <p:nvSpPr>
          <p:cNvPr id="23" name="TextBox 22"/>
          <p:cNvSpPr txBox="1"/>
          <p:nvPr/>
        </p:nvSpPr>
        <p:spPr>
          <a:xfrm>
            <a:off x="5436096" y="3759631"/>
            <a:ext cx="1570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(lõunaeesti)</a:t>
            </a:r>
            <a:endParaRPr lang="et-EE" dirty="0"/>
          </a:p>
        </p:txBody>
      </p:sp>
      <p:sp>
        <p:nvSpPr>
          <p:cNvPr id="24" name="TextBox 23"/>
          <p:cNvSpPr txBox="1"/>
          <p:nvPr/>
        </p:nvSpPr>
        <p:spPr>
          <a:xfrm>
            <a:off x="971600" y="4437112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Algkeelest kujuneb uus keel siis, kui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t-EE" dirty="0" smtClean="0"/>
              <a:t>kujunevad uuendused, mis eristavad kujunevat keelt teistest,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t-EE" dirty="0" smtClean="0"/>
              <a:t>murdelised erinevused kahanevad</a:t>
            </a:r>
            <a:endParaRPr lang="et-EE" dirty="0"/>
          </a:p>
        </p:txBody>
      </p:sp>
      <p:sp>
        <p:nvSpPr>
          <p:cNvPr id="25" name="TextBox 24"/>
          <p:cNvSpPr txBox="1"/>
          <p:nvPr/>
        </p:nvSpPr>
        <p:spPr>
          <a:xfrm>
            <a:off x="2555776" y="5360442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2060"/>
                </a:solidFill>
              </a:rPr>
              <a:t>Vanaeesti keele perioodil </a:t>
            </a:r>
            <a:r>
              <a:rPr lang="et-EE" dirty="0" smtClean="0"/>
              <a:t>selliseid </a:t>
            </a:r>
            <a:r>
              <a:rPr lang="et-EE" dirty="0" smtClean="0">
                <a:solidFill>
                  <a:srgbClr val="002060"/>
                </a:solidFill>
              </a:rPr>
              <a:t>muutusi </a:t>
            </a:r>
            <a:r>
              <a:rPr lang="et-EE" dirty="0" smtClean="0"/>
              <a:t> peaaegu </a:t>
            </a:r>
            <a:r>
              <a:rPr lang="et-EE" dirty="0" smtClean="0">
                <a:solidFill>
                  <a:srgbClr val="002060"/>
                </a:solidFill>
              </a:rPr>
              <a:t>ei</a:t>
            </a:r>
            <a:r>
              <a:rPr lang="et-EE" dirty="0" smtClean="0"/>
              <a:t> tekkinud (v.a </a:t>
            </a:r>
            <a:r>
              <a:rPr lang="et-EE" i="1" dirty="0" smtClean="0">
                <a:solidFill>
                  <a:srgbClr val="002060"/>
                </a:solidFill>
              </a:rPr>
              <a:t>õ</a:t>
            </a:r>
            <a:r>
              <a:rPr lang="et-EE" dirty="0" smtClean="0"/>
              <a:t> teke), pigem </a:t>
            </a:r>
            <a:r>
              <a:rPr lang="et-EE" dirty="0" smtClean="0">
                <a:solidFill>
                  <a:srgbClr val="002060"/>
                </a:solidFill>
              </a:rPr>
              <a:t>suurenesid murdelised erinevused</a:t>
            </a:r>
            <a:r>
              <a:rPr lang="et-EE" dirty="0" smtClean="0"/>
              <a:t>, mis viisid põhja- ja lõunaeesti keele kujunemisele.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7776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Muurangueesti</a:t>
            </a:r>
            <a:r>
              <a:rPr lang="et-EE" dirty="0" smtClean="0"/>
              <a:t> keel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268760"/>
            <a:ext cx="6336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13.- 18. saj-ni, pärast Eesti alade vallutamist sakslaste ja taanlaste poolt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k</a:t>
            </a:r>
            <a:r>
              <a:rPr lang="et-EE" dirty="0" smtClean="0"/>
              <a:t>ujunesid välja tänapäeva eesti keele põhijooned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e</a:t>
            </a:r>
            <a:r>
              <a:rPr lang="et-EE" dirty="0" smtClean="0"/>
              <a:t>esti keel eristus teistest läänemeresoome keeltest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s</a:t>
            </a:r>
            <a:r>
              <a:rPr lang="et-EE" dirty="0" smtClean="0"/>
              <a:t>aab uurida kirjalikke allikaid 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759313"/>
            <a:ext cx="6840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Muutused: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t-EE" dirty="0" smtClean="0">
                <a:solidFill>
                  <a:srgbClr val="002060"/>
                </a:solidFill>
              </a:rPr>
              <a:t>lõpukadu,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t-EE" dirty="0">
                <a:solidFill>
                  <a:srgbClr val="002060"/>
                </a:solidFill>
              </a:rPr>
              <a:t>s</a:t>
            </a:r>
            <a:r>
              <a:rPr lang="et-EE" dirty="0" smtClean="0">
                <a:solidFill>
                  <a:srgbClr val="002060"/>
                </a:solidFill>
              </a:rPr>
              <a:t>isekadu</a:t>
            </a:r>
            <a:r>
              <a:rPr lang="et-EE" dirty="0" smtClean="0"/>
              <a:t>,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t-EE" dirty="0"/>
              <a:t>n</a:t>
            </a:r>
            <a:r>
              <a:rPr lang="et-EE" dirty="0" smtClean="0"/>
              <a:t>eist muutused grammatikas: </a:t>
            </a:r>
            <a:r>
              <a:rPr lang="et-EE" dirty="0" smtClean="0">
                <a:solidFill>
                  <a:srgbClr val="002060"/>
                </a:solidFill>
              </a:rPr>
              <a:t>käändkondade süsteemis</a:t>
            </a:r>
            <a:r>
              <a:rPr lang="et-EE" dirty="0" smtClean="0"/>
              <a:t>, mitmete </a:t>
            </a:r>
            <a:r>
              <a:rPr lang="et-EE" dirty="0" smtClean="0">
                <a:solidFill>
                  <a:srgbClr val="002060"/>
                </a:solidFill>
              </a:rPr>
              <a:t>tunnuste ja lõppude kadumine</a:t>
            </a:r>
            <a:r>
              <a:rPr lang="et-EE" dirty="0" smtClean="0"/>
              <a:t>,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t-EE" dirty="0">
                <a:solidFill>
                  <a:srgbClr val="002060"/>
                </a:solidFill>
              </a:rPr>
              <a:t>v</a:t>
            </a:r>
            <a:r>
              <a:rPr lang="et-EE" dirty="0" smtClean="0">
                <a:solidFill>
                  <a:srgbClr val="002060"/>
                </a:solidFill>
              </a:rPr>
              <a:t>ältevahelduse</a:t>
            </a:r>
            <a:r>
              <a:rPr lang="et-EE" dirty="0" smtClean="0"/>
              <a:t> tekkimine,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t-EE" dirty="0">
                <a:solidFill>
                  <a:srgbClr val="002060"/>
                </a:solidFill>
              </a:rPr>
              <a:t>m</a:t>
            </a:r>
            <a:r>
              <a:rPr lang="et-EE" dirty="0" smtClean="0">
                <a:solidFill>
                  <a:srgbClr val="002060"/>
                </a:solidFill>
              </a:rPr>
              <a:t>uutus eitava kõne väljendamine </a:t>
            </a:r>
            <a:r>
              <a:rPr lang="et-EE" dirty="0" smtClean="0"/>
              <a:t>(alamsaksa k eeskujul),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t-EE" dirty="0"/>
              <a:t>t</a:t>
            </a:r>
            <a:r>
              <a:rPr lang="et-EE" dirty="0" smtClean="0"/>
              <a:t>ekkis kaudne kõneviis,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t-EE" dirty="0"/>
              <a:t>m</a:t>
            </a:r>
            <a:r>
              <a:rPr lang="et-EE" dirty="0" smtClean="0"/>
              <a:t>uutused sõnavaras: eesti </a:t>
            </a:r>
            <a:r>
              <a:rPr lang="et-EE" dirty="0" smtClean="0">
                <a:solidFill>
                  <a:srgbClr val="002060"/>
                </a:solidFill>
              </a:rPr>
              <a:t>keelde laenati üle 1000 sõna</a:t>
            </a:r>
            <a:r>
              <a:rPr lang="et-EE" dirty="0" smtClean="0"/>
              <a:t>= 15% kirjakeele sõnatüvedest.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010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95536" y="25517"/>
            <a:ext cx="8229600" cy="1143000"/>
          </a:xfrm>
        </p:spPr>
        <p:txBody>
          <a:bodyPr/>
          <a:lstStyle/>
          <a:p>
            <a:r>
              <a:rPr lang="et-EE" dirty="0" smtClean="0"/>
              <a:t>Lõpu- ja sisekadu</a:t>
            </a:r>
            <a:endParaRPr lang="et-EE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578302"/>
              </p:ext>
            </p:extLst>
          </p:nvPr>
        </p:nvGraphicFramePr>
        <p:xfrm>
          <a:off x="395536" y="1052736"/>
          <a:ext cx="60960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t-EE" sz="1600" dirty="0" smtClean="0">
                          <a:solidFill>
                            <a:schemeClr val="tx1"/>
                          </a:solidFill>
                        </a:rPr>
                        <a:t>Häälikumuutus</a:t>
                      </a:r>
                      <a:endParaRPr lang="et-E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1600" dirty="0" smtClean="0">
                          <a:solidFill>
                            <a:schemeClr val="tx1"/>
                          </a:solidFill>
                        </a:rPr>
                        <a:t>Tulemus eesti keeles</a:t>
                      </a:r>
                      <a:endParaRPr lang="et-E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1600" dirty="0" smtClean="0">
                          <a:solidFill>
                            <a:schemeClr val="tx1"/>
                          </a:solidFill>
                        </a:rPr>
                        <a:t>Võrdlusvorm soome keeles</a:t>
                      </a:r>
                      <a:endParaRPr lang="et-E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t-E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t-EE" sz="1600" i="1" dirty="0" smtClean="0">
                          <a:solidFill>
                            <a:schemeClr val="tx1"/>
                          </a:solidFill>
                        </a:rPr>
                        <a:t>jalg</a:t>
                      </a:r>
                      <a:endParaRPr lang="et-EE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t-EE" sz="1600" i="1" dirty="0" err="1" smtClean="0">
                          <a:solidFill>
                            <a:schemeClr val="tx1"/>
                          </a:solidFill>
                        </a:rPr>
                        <a:t>jalka</a:t>
                      </a:r>
                      <a:endParaRPr lang="et-EE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sz="1600" dirty="0" smtClean="0">
                          <a:solidFill>
                            <a:schemeClr val="tx1"/>
                          </a:solidFill>
                        </a:rPr>
                        <a:t>Lõpukadu</a:t>
                      </a:r>
                      <a:endParaRPr lang="et-E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t-EE" sz="1600" i="1" dirty="0" smtClean="0">
                          <a:solidFill>
                            <a:schemeClr val="tx1"/>
                          </a:solidFill>
                        </a:rPr>
                        <a:t>uus</a:t>
                      </a:r>
                      <a:endParaRPr lang="et-EE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t-EE" sz="1600" i="1" dirty="0" smtClean="0">
                          <a:solidFill>
                            <a:schemeClr val="tx1"/>
                          </a:solidFill>
                        </a:rPr>
                        <a:t>uusi</a:t>
                      </a:r>
                      <a:endParaRPr lang="et-EE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t-E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1600" i="1" dirty="0" smtClean="0">
                          <a:solidFill>
                            <a:schemeClr val="tx1"/>
                          </a:solidFill>
                        </a:rPr>
                        <a:t>sõdur</a:t>
                      </a:r>
                      <a:endParaRPr lang="et-EE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1600" i="1" dirty="0" err="1" smtClean="0">
                          <a:solidFill>
                            <a:schemeClr val="tx1"/>
                          </a:solidFill>
                        </a:rPr>
                        <a:t>soturi</a:t>
                      </a:r>
                      <a:endParaRPr lang="et-EE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t-E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t-EE" sz="1600" i="1" dirty="0" smtClean="0">
                          <a:solidFill>
                            <a:schemeClr val="tx1"/>
                          </a:solidFill>
                        </a:rPr>
                        <a:t>tütred</a:t>
                      </a:r>
                      <a:endParaRPr lang="et-EE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t-EE" sz="1600" i="1" dirty="0" err="1" smtClean="0">
                          <a:solidFill>
                            <a:schemeClr val="tx1"/>
                          </a:solidFill>
                        </a:rPr>
                        <a:t>tyttäret</a:t>
                      </a:r>
                      <a:endParaRPr lang="et-EE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t-E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t-EE" sz="1600" i="1" dirty="0" smtClean="0">
                          <a:solidFill>
                            <a:schemeClr val="tx1"/>
                          </a:solidFill>
                        </a:rPr>
                        <a:t>kuldne</a:t>
                      </a:r>
                      <a:endParaRPr lang="et-EE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t-EE" sz="1600" i="1" dirty="0" err="1" smtClean="0">
                          <a:solidFill>
                            <a:schemeClr val="tx1"/>
                          </a:solidFill>
                        </a:rPr>
                        <a:t>kultainen</a:t>
                      </a:r>
                      <a:endParaRPr lang="et-EE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sz="1600" dirty="0" smtClean="0">
                          <a:solidFill>
                            <a:schemeClr val="tx1"/>
                          </a:solidFill>
                        </a:rPr>
                        <a:t>Sisekadu</a:t>
                      </a:r>
                      <a:endParaRPr lang="et-E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t-EE" sz="1600" i="1" dirty="0" smtClean="0">
                          <a:solidFill>
                            <a:schemeClr val="tx1"/>
                          </a:solidFill>
                        </a:rPr>
                        <a:t>andma</a:t>
                      </a:r>
                      <a:endParaRPr lang="et-EE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t-EE" sz="1600" i="1" dirty="0" err="1" smtClean="0">
                          <a:solidFill>
                            <a:schemeClr val="tx1"/>
                          </a:solidFill>
                        </a:rPr>
                        <a:t>antamaan</a:t>
                      </a:r>
                      <a:endParaRPr lang="et-EE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t-E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1600" i="1" dirty="0" smtClean="0">
                          <a:solidFill>
                            <a:schemeClr val="tx1"/>
                          </a:solidFill>
                        </a:rPr>
                        <a:t>laulma</a:t>
                      </a:r>
                      <a:endParaRPr lang="et-EE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1600" i="1" dirty="0" err="1" smtClean="0">
                          <a:solidFill>
                            <a:schemeClr val="tx1"/>
                          </a:solidFill>
                        </a:rPr>
                        <a:t>laulamaan</a:t>
                      </a:r>
                      <a:endParaRPr lang="et-EE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t-E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t-EE" sz="1600" i="1" dirty="0" smtClean="0">
                          <a:solidFill>
                            <a:schemeClr val="tx1"/>
                          </a:solidFill>
                        </a:rPr>
                        <a:t>uue päeva</a:t>
                      </a:r>
                      <a:endParaRPr lang="et-EE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t-EE" sz="1600" i="1" dirty="0" err="1" smtClean="0">
                          <a:solidFill>
                            <a:schemeClr val="tx1"/>
                          </a:solidFill>
                        </a:rPr>
                        <a:t>uuden</a:t>
                      </a:r>
                      <a:r>
                        <a:rPr lang="et-EE" sz="160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t-EE" sz="1600" i="1" dirty="0" err="1" smtClean="0">
                          <a:solidFill>
                            <a:schemeClr val="tx1"/>
                          </a:solidFill>
                        </a:rPr>
                        <a:t>päivän</a:t>
                      </a:r>
                      <a:endParaRPr lang="et-EE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sz="1600" dirty="0" smtClean="0">
                          <a:solidFill>
                            <a:schemeClr val="tx1"/>
                          </a:solidFill>
                        </a:rPr>
                        <a:t>Sõnalõpulise </a:t>
                      </a:r>
                      <a:r>
                        <a:rPr lang="et-EE" sz="1600" i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t-EE" sz="1600" dirty="0" smtClean="0">
                          <a:solidFill>
                            <a:schemeClr val="tx1"/>
                          </a:solidFill>
                        </a:rPr>
                        <a:t>-i kadu</a:t>
                      </a:r>
                      <a:endParaRPr lang="et-E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t-EE" sz="1600" i="1" dirty="0" smtClean="0">
                          <a:solidFill>
                            <a:schemeClr val="tx1"/>
                          </a:solidFill>
                        </a:rPr>
                        <a:t>seitse </a:t>
                      </a:r>
                    </a:p>
                    <a:p>
                      <a:r>
                        <a:rPr lang="et-EE" sz="1600" i="1" dirty="0" smtClean="0">
                          <a:solidFill>
                            <a:schemeClr val="tx1"/>
                          </a:solidFill>
                        </a:rPr>
                        <a:t>naine</a:t>
                      </a:r>
                      <a:endParaRPr lang="et-EE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t-EE" sz="1600" i="1" dirty="0" err="1" smtClean="0">
                          <a:solidFill>
                            <a:schemeClr val="tx1"/>
                          </a:solidFill>
                        </a:rPr>
                        <a:t>seitsemän</a:t>
                      </a:r>
                      <a:endParaRPr lang="et-EE" sz="1600" i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t-EE" sz="1600" i="1" dirty="0" err="1" smtClean="0">
                          <a:solidFill>
                            <a:schemeClr val="tx1"/>
                          </a:solidFill>
                        </a:rPr>
                        <a:t>nainen</a:t>
                      </a:r>
                      <a:endParaRPr lang="et-EE" sz="160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5624817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Eesti keele häälikumuutused 13.- 16. sajandil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6588224" y="836712"/>
            <a:ext cx="242896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* kahesilbiliste ja pikemate sõnade </a:t>
            </a:r>
            <a:r>
              <a:rPr lang="et-EE" dirty="0" smtClean="0">
                <a:solidFill>
                  <a:srgbClr val="0070C0"/>
                </a:solidFill>
              </a:rPr>
              <a:t>lõpust kadus täishäälik </a:t>
            </a:r>
            <a:r>
              <a:rPr lang="et-EE" dirty="0" smtClean="0"/>
              <a:t>(v.a </a:t>
            </a:r>
            <a:r>
              <a:rPr lang="et-EE" i="1" dirty="0" smtClean="0"/>
              <a:t>ema, kala</a:t>
            </a:r>
            <a:r>
              <a:rPr lang="et-EE" dirty="0" smtClean="0"/>
              <a:t>- lüh esisilbiga)</a:t>
            </a:r>
          </a:p>
          <a:p>
            <a:r>
              <a:rPr lang="et-EE" dirty="0" smtClean="0"/>
              <a:t>* tekkisid </a:t>
            </a:r>
            <a:r>
              <a:rPr lang="et-EE" dirty="0" smtClean="0">
                <a:solidFill>
                  <a:srgbClr val="0070C0"/>
                </a:solidFill>
              </a:rPr>
              <a:t>konsonandiga lõppevad ühesilbil käändsõnad</a:t>
            </a:r>
            <a:r>
              <a:rPr lang="et-EE" dirty="0" smtClean="0"/>
              <a:t> (</a:t>
            </a:r>
            <a:r>
              <a:rPr lang="et-EE" i="1" dirty="0" smtClean="0"/>
              <a:t>jalg, mets</a:t>
            </a:r>
            <a:r>
              <a:rPr lang="et-EE" dirty="0" smtClean="0"/>
              <a:t>), ühesilbil tüvega </a:t>
            </a:r>
            <a:r>
              <a:rPr lang="et-EE" dirty="0" smtClean="0">
                <a:solidFill>
                  <a:srgbClr val="0070C0"/>
                </a:solidFill>
              </a:rPr>
              <a:t>pöördsõnad</a:t>
            </a:r>
            <a:r>
              <a:rPr lang="et-EE" dirty="0" smtClean="0"/>
              <a:t> (andma, kastma)</a:t>
            </a:r>
          </a:p>
          <a:p>
            <a:r>
              <a:rPr lang="et-EE" dirty="0" smtClean="0"/>
              <a:t>* lõpukadu </a:t>
            </a:r>
            <a:r>
              <a:rPr lang="et-EE" dirty="0" smtClean="0">
                <a:solidFill>
                  <a:srgbClr val="0070C0"/>
                </a:solidFill>
              </a:rPr>
              <a:t>13.-14.saj</a:t>
            </a:r>
            <a:r>
              <a:rPr lang="et-EE" dirty="0" smtClean="0"/>
              <a:t>, sisekadu 14.saj-l</a:t>
            </a:r>
          </a:p>
          <a:p>
            <a:r>
              <a:rPr lang="et-EE" dirty="0" smtClean="0"/>
              <a:t>(soome k-s pole lõpu- ega sisekadu toimunud)</a:t>
            </a:r>
          </a:p>
          <a:p>
            <a:r>
              <a:rPr lang="et-EE" dirty="0" smtClean="0"/>
              <a:t>* </a:t>
            </a:r>
            <a:r>
              <a:rPr lang="et-EE" dirty="0" smtClean="0">
                <a:solidFill>
                  <a:srgbClr val="0070C0"/>
                </a:solidFill>
              </a:rPr>
              <a:t>sõnalõpuline </a:t>
            </a:r>
            <a:r>
              <a:rPr lang="et-EE" dirty="0" err="1" smtClean="0">
                <a:solidFill>
                  <a:srgbClr val="0070C0"/>
                </a:solidFill>
              </a:rPr>
              <a:t>–</a:t>
            </a:r>
            <a:r>
              <a:rPr lang="et-EE" i="1" dirty="0" err="1" smtClean="0">
                <a:solidFill>
                  <a:srgbClr val="0070C0"/>
                </a:solidFill>
              </a:rPr>
              <a:t>n</a:t>
            </a:r>
            <a:r>
              <a:rPr lang="et-EE" dirty="0" smtClean="0"/>
              <a:t> omastavas ja sõna lõpus </a:t>
            </a:r>
            <a:r>
              <a:rPr lang="et-EE" dirty="0" smtClean="0">
                <a:solidFill>
                  <a:srgbClr val="0070C0"/>
                </a:solidFill>
              </a:rPr>
              <a:t>kadus 15.-16.saj</a:t>
            </a:r>
            <a:r>
              <a:rPr lang="et-EE" dirty="0" smtClean="0"/>
              <a:t> (</a:t>
            </a:r>
            <a:r>
              <a:rPr lang="et-EE" dirty="0" err="1" smtClean="0"/>
              <a:t>soomes</a:t>
            </a:r>
            <a:r>
              <a:rPr lang="et-EE" dirty="0" smtClean="0"/>
              <a:t> alles)</a:t>
            </a:r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2287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Vormimoodustus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41277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 smtClean="0"/>
              <a:t>Häälikumuutuse tõttu muutus </a:t>
            </a:r>
            <a:r>
              <a:rPr lang="et-EE" dirty="0" smtClean="0">
                <a:solidFill>
                  <a:srgbClr val="002060"/>
                </a:solidFill>
              </a:rPr>
              <a:t>vormimoodustus</a:t>
            </a:r>
            <a:r>
              <a:rPr lang="et-EE" dirty="0" smtClean="0"/>
              <a:t> palju </a:t>
            </a:r>
            <a:r>
              <a:rPr lang="et-EE" dirty="0" smtClean="0">
                <a:solidFill>
                  <a:srgbClr val="002060"/>
                </a:solidFill>
              </a:rPr>
              <a:t>keerulisemaks,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/>
              <a:t>g</a:t>
            </a:r>
            <a:r>
              <a:rPr lang="et-EE" dirty="0" smtClean="0"/>
              <a:t>rammatikareeglite lihtsustumine, näit </a:t>
            </a:r>
            <a:r>
              <a:rPr lang="et-EE" i="1" dirty="0" smtClean="0">
                <a:solidFill>
                  <a:srgbClr val="002060"/>
                </a:solidFill>
              </a:rPr>
              <a:t>ei</a:t>
            </a:r>
            <a:r>
              <a:rPr lang="et-EE" dirty="0" smtClean="0">
                <a:solidFill>
                  <a:srgbClr val="002060"/>
                </a:solidFill>
              </a:rPr>
              <a:t> kujunemine </a:t>
            </a:r>
            <a:r>
              <a:rPr lang="et-EE" dirty="0" smtClean="0"/>
              <a:t>eesti keeles: läänemeresoome algkeeles </a:t>
            </a:r>
            <a:r>
              <a:rPr lang="et-EE" i="1" dirty="0" smtClean="0"/>
              <a:t>ei</a:t>
            </a:r>
            <a:r>
              <a:rPr lang="et-EE" dirty="0" smtClean="0"/>
              <a:t> tegusõna, nagu soome keeles praegugi</a:t>
            </a:r>
            <a:endParaRPr lang="et-E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184477"/>
              </p:ext>
            </p:extLst>
          </p:nvPr>
        </p:nvGraphicFramePr>
        <p:xfrm>
          <a:off x="1331640" y="2570751"/>
          <a:ext cx="684076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3384376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Tänapäeva eesti keeles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solidFill>
                            <a:schemeClr val="tx1"/>
                          </a:solidFill>
                        </a:rPr>
                        <a:t>Tänapäeva soome keelse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i="1" dirty="0" smtClean="0">
                          <a:solidFill>
                            <a:schemeClr val="tx1"/>
                          </a:solidFill>
                        </a:rPr>
                        <a:t>mina ei tule      meie ei tule</a:t>
                      </a:r>
                      <a:endParaRPr lang="et-EE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t-EE" i="1" dirty="0" smtClean="0">
                          <a:solidFill>
                            <a:schemeClr val="tx1"/>
                          </a:solidFill>
                        </a:rPr>
                        <a:t>mina </a:t>
                      </a:r>
                      <a:r>
                        <a:rPr lang="et-EE" i="1" dirty="0" err="1" smtClean="0">
                          <a:solidFill>
                            <a:schemeClr val="tx1"/>
                          </a:solidFill>
                        </a:rPr>
                        <a:t>en</a:t>
                      </a:r>
                      <a:r>
                        <a:rPr lang="et-EE" i="1" dirty="0" smtClean="0">
                          <a:solidFill>
                            <a:schemeClr val="tx1"/>
                          </a:solidFill>
                        </a:rPr>
                        <a:t> tule   me emme tule</a:t>
                      </a:r>
                      <a:endParaRPr lang="et-EE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i="1" dirty="0" smtClean="0">
                          <a:solidFill>
                            <a:schemeClr val="tx1"/>
                          </a:solidFill>
                        </a:rPr>
                        <a:t>sina ei tule       teie ei tule</a:t>
                      </a:r>
                      <a:endParaRPr lang="et-EE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t-EE" i="1" dirty="0" err="1" smtClean="0">
                          <a:solidFill>
                            <a:schemeClr val="tx1"/>
                          </a:solidFill>
                        </a:rPr>
                        <a:t>sinä</a:t>
                      </a:r>
                      <a:r>
                        <a:rPr lang="et-EE" i="1" dirty="0" smtClean="0">
                          <a:solidFill>
                            <a:schemeClr val="tx1"/>
                          </a:solidFill>
                        </a:rPr>
                        <a:t> et tule     te ette tule</a:t>
                      </a:r>
                      <a:endParaRPr lang="et-EE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i="1" dirty="0" smtClean="0">
                          <a:solidFill>
                            <a:schemeClr val="tx1"/>
                          </a:solidFill>
                        </a:rPr>
                        <a:t>tema ei tule     nemad ei tule</a:t>
                      </a:r>
                      <a:endParaRPr lang="et-EE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i="1" dirty="0" err="1" smtClean="0">
                          <a:solidFill>
                            <a:schemeClr val="tx1"/>
                          </a:solidFill>
                        </a:rPr>
                        <a:t>hän</a:t>
                      </a:r>
                      <a:r>
                        <a:rPr lang="et-EE" i="1" dirty="0" smtClean="0">
                          <a:solidFill>
                            <a:schemeClr val="tx1"/>
                          </a:solidFill>
                        </a:rPr>
                        <a:t> ei tule      </a:t>
                      </a:r>
                      <a:r>
                        <a:rPr lang="et-EE" i="1" dirty="0" err="1" smtClean="0">
                          <a:solidFill>
                            <a:schemeClr val="tx1"/>
                          </a:solidFill>
                        </a:rPr>
                        <a:t>he</a:t>
                      </a:r>
                      <a:r>
                        <a:rPr lang="et-EE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t-EE" i="1" dirty="0" err="1" smtClean="0">
                          <a:solidFill>
                            <a:schemeClr val="tx1"/>
                          </a:solidFill>
                        </a:rPr>
                        <a:t>eivät</a:t>
                      </a:r>
                      <a:r>
                        <a:rPr lang="et-EE" i="1" dirty="0" smtClean="0">
                          <a:solidFill>
                            <a:schemeClr val="tx1"/>
                          </a:solidFill>
                        </a:rPr>
                        <a:t> tule</a:t>
                      </a:r>
                      <a:endParaRPr lang="et-EE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4293096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>
                <a:solidFill>
                  <a:srgbClr val="002060"/>
                </a:solidFill>
              </a:rPr>
              <a:t>v</a:t>
            </a:r>
            <a:r>
              <a:rPr lang="et-EE" dirty="0" smtClean="0">
                <a:solidFill>
                  <a:srgbClr val="002060"/>
                </a:solidFill>
              </a:rPr>
              <a:t>ältevaheldus</a:t>
            </a:r>
            <a:r>
              <a:rPr lang="et-EE" dirty="0" smtClean="0"/>
              <a:t> (kus sama sõna tüvi on mõnes vormis II, mõnes III vältes) </a:t>
            </a:r>
            <a:r>
              <a:rPr lang="et-EE" dirty="0" smtClean="0">
                <a:solidFill>
                  <a:srgbClr val="002060"/>
                </a:solidFill>
              </a:rPr>
              <a:t>puudub teistes läänemeresoome keeltes </a:t>
            </a:r>
            <a:r>
              <a:rPr lang="et-EE" dirty="0" smtClean="0"/>
              <a:t>(</a:t>
            </a:r>
            <a:r>
              <a:rPr lang="et-EE" i="1" dirty="0" smtClean="0">
                <a:solidFill>
                  <a:srgbClr val="0070C0"/>
                </a:solidFill>
              </a:rPr>
              <a:t>selle kooli, seda kooli</a:t>
            </a:r>
            <a:r>
              <a:rPr lang="et-EE" dirty="0" smtClean="0"/>
              <a:t>). Arvatavasti tekkis vältevaheldus laadivahelduse eeskujul,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t-EE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ü</a:t>
            </a:r>
            <a:r>
              <a:rPr lang="et-EE" dirty="0" smtClean="0"/>
              <a:t>sna ilmne muutuste põhjus on </a:t>
            </a:r>
            <a:r>
              <a:rPr lang="et-EE" dirty="0" smtClean="0">
                <a:solidFill>
                  <a:srgbClr val="002060"/>
                </a:solidFill>
              </a:rPr>
              <a:t>tihe keelekontakt alamsaksa keelega, sõjad, näljahädad, katkud,</a:t>
            </a:r>
            <a:r>
              <a:rPr lang="et-EE" dirty="0" smtClean="0"/>
              <a:t> mille tulemusena tuli Eesti tühjaks jäänud aladele inimesi mujalt,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o</a:t>
            </a:r>
            <a:r>
              <a:rPr lang="et-EE" dirty="0" smtClean="0"/>
              <a:t>ma osa reformatsioonil, mil </a:t>
            </a:r>
            <a:r>
              <a:rPr lang="et-EE" dirty="0" smtClean="0">
                <a:solidFill>
                  <a:srgbClr val="002060"/>
                </a:solidFill>
              </a:rPr>
              <a:t>saksa pastorid </a:t>
            </a:r>
            <a:r>
              <a:rPr lang="et-EE" dirty="0" smtClean="0"/>
              <a:t>hakkasid jumalateenistusel </a:t>
            </a:r>
            <a:r>
              <a:rPr lang="et-EE" dirty="0" smtClean="0">
                <a:solidFill>
                  <a:srgbClr val="002060"/>
                </a:solidFill>
              </a:rPr>
              <a:t>kasutama eesti keelt </a:t>
            </a:r>
            <a:r>
              <a:rPr lang="et-EE" dirty="0" smtClean="0"/>
              <a:t>(paratamatult tugeva saksa mõjuga)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2534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Uuseesti</a:t>
            </a:r>
            <a:r>
              <a:rPr lang="et-EE" dirty="0" smtClean="0"/>
              <a:t> keel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1340768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 smtClean="0"/>
              <a:t>Eesti ühendamine Tsaari-Venemaaga ja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 smtClean="0"/>
              <a:t>eestikeelne piibel 1739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132856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t-EE" dirty="0" smtClean="0">
                <a:solidFill>
                  <a:srgbClr val="0070C0"/>
                </a:solidFill>
              </a:rPr>
              <a:t>Piiblis </a:t>
            </a:r>
            <a:r>
              <a:rPr lang="et-EE" dirty="0" smtClean="0"/>
              <a:t>normeeritud kirjakeel  </a:t>
            </a:r>
            <a:r>
              <a:rPr lang="et-EE" dirty="0" smtClean="0">
                <a:solidFill>
                  <a:srgbClr val="0070C0"/>
                </a:solidFill>
              </a:rPr>
              <a:t>ühtlustas</a:t>
            </a:r>
            <a:r>
              <a:rPr lang="et-EE" dirty="0" smtClean="0"/>
              <a:t> tasapisi keelekasutust,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t-EE" dirty="0">
                <a:solidFill>
                  <a:srgbClr val="0070C0"/>
                </a:solidFill>
              </a:rPr>
              <a:t>e</a:t>
            </a:r>
            <a:r>
              <a:rPr lang="et-EE" dirty="0" smtClean="0">
                <a:solidFill>
                  <a:srgbClr val="0070C0"/>
                </a:solidFill>
              </a:rPr>
              <a:t>estikeelne kooliharidus </a:t>
            </a:r>
            <a:r>
              <a:rPr lang="et-EE" dirty="0" smtClean="0"/>
              <a:t>ja kirjaoskuse levimine mõjus keelele stabiliseerivalt.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t-EE" dirty="0" smtClean="0"/>
              <a:t>Pärast seda (viimased 400 a) pole väga suuri muutusi toimunud (1739. a piibel ka praegu loetav ja arusaadav)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1302654" y="3789040"/>
            <a:ext cx="6221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t-EE" dirty="0" smtClean="0"/>
              <a:t>Suurem muutus kaasaütleva käände väljakujunemine (16.-17. saj) kaassõnast </a:t>
            </a:r>
            <a:r>
              <a:rPr lang="et-EE" i="1" dirty="0" err="1" smtClean="0"/>
              <a:t>kanssa</a:t>
            </a:r>
            <a:r>
              <a:rPr lang="et-EE" i="1" dirty="0" smtClean="0"/>
              <a:t> </a:t>
            </a:r>
            <a:r>
              <a:rPr lang="et-EE" dirty="0" smtClean="0"/>
              <a:t>lühenemise teel. Soome keeles siiani kasutusel tähenduses `koos, ühes`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471237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i="1" dirty="0" err="1">
                <a:solidFill>
                  <a:srgbClr val="002060"/>
                </a:solidFill>
              </a:rPr>
              <a:t>e</a:t>
            </a:r>
            <a:r>
              <a:rPr lang="et-EE" i="1" dirty="0" err="1" smtClean="0">
                <a:solidFill>
                  <a:srgbClr val="002060"/>
                </a:solidFill>
              </a:rPr>
              <a:t>sän</a:t>
            </a:r>
            <a:r>
              <a:rPr lang="et-EE" i="1" dirty="0" smtClean="0">
                <a:solidFill>
                  <a:srgbClr val="002060"/>
                </a:solidFill>
              </a:rPr>
              <a:t> </a:t>
            </a:r>
            <a:r>
              <a:rPr lang="et-EE" i="1" dirty="0" err="1" smtClean="0">
                <a:solidFill>
                  <a:srgbClr val="002060"/>
                </a:solidFill>
              </a:rPr>
              <a:t>kanssa</a:t>
            </a:r>
            <a:r>
              <a:rPr lang="et-EE" i="1" dirty="0" smtClean="0">
                <a:solidFill>
                  <a:srgbClr val="002060"/>
                </a:solidFill>
              </a:rPr>
              <a:t> &gt; isa kaas &gt; isa </a:t>
            </a:r>
            <a:r>
              <a:rPr lang="et-EE" i="1" dirty="0" err="1" smtClean="0">
                <a:solidFill>
                  <a:srgbClr val="002060"/>
                </a:solidFill>
              </a:rPr>
              <a:t>kaa</a:t>
            </a:r>
            <a:r>
              <a:rPr lang="et-EE" i="1" dirty="0" smtClean="0">
                <a:solidFill>
                  <a:srgbClr val="002060"/>
                </a:solidFill>
              </a:rPr>
              <a:t> &gt; isaga</a:t>
            </a:r>
            <a:endParaRPr lang="et-EE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5224659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Muud suuremad muutused on tekkinud sihipärase keelekorralduse tulemusel: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>
                <a:solidFill>
                  <a:srgbClr val="002060"/>
                </a:solidFill>
              </a:rPr>
              <a:t>o</a:t>
            </a:r>
            <a:r>
              <a:rPr lang="et-EE" dirty="0" smtClean="0">
                <a:solidFill>
                  <a:srgbClr val="002060"/>
                </a:solidFill>
              </a:rPr>
              <a:t>leva käände </a:t>
            </a:r>
            <a:r>
              <a:rPr lang="et-EE" dirty="0" smtClean="0"/>
              <a:t>kasutuselevõtt K. A. Hermanni poolt 19.saj lõpp, 20.saj algus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Aaviku loodud </a:t>
            </a:r>
            <a:r>
              <a:rPr lang="et-EE" i="1" dirty="0" smtClean="0">
                <a:solidFill>
                  <a:srgbClr val="002060"/>
                </a:solidFill>
              </a:rPr>
              <a:t>i</a:t>
            </a:r>
            <a:r>
              <a:rPr lang="et-EE" dirty="0" smtClean="0">
                <a:solidFill>
                  <a:srgbClr val="002060"/>
                </a:solidFill>
              </a:rPr>
              <a:t>-ülivõrre ja </a:t>
            </a:r>
            <a:r>
              <a:rPr lang="et-EE" i="1" dirty="0" smtClean="0">
                <a:solidFill>
                  <a:srgbClr val="002060"/>
                </a:solidFill>
              </a:rPr>
              <a:t>i</a:t>
            </a:r>
            <a:r>
              <a:rPr lang="et-EE" dirty="0" smtClean="0">
                <a:solidFill>
                  <a:srgbClr val="002060"/>
                </a:solidFill>
              </a:rPr>
              <a:t>-mitmus </a:t>
            </a:r>
            <a:r>
              <a:rPr lang="et-EE" dirty="0" smtClean="0"/>
              <a:t>(</a:t>
            </a:r>
            <a:r>
              <a:rPr lang="et-EE" i="1" dirty="0" smtClean="0"/>
              <a:t>suurim, </a:t>
            </a:r>
            <a:r>
              <a:rPr lang="et-EE" i="1" dirty="0" err="1" smtClean="0"/>
              <a:t>mustim</a:t>
            </a:r>
            <a:r>
              <a:rPr lang="et-EE" i="1" dirty="0" smtClean="0"/>
              <a:t>, käsist</a:t>
            </a:r>
            <a:r>
              <a:rPr lang="et-EE" dirty="0" smtClean="0"/>
              <a:t>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>
                <a:solidFill>
                  <a:srgbClr val="002060"/>
                </a:solidFill>
              </a:rPr>
              <a:t>maks-, </a:t>
            </a:r>
            <a:r>
              <a:rPr lang="et-EE" dirty="0" err="1" smtClean="0">
                <a:solidFill>
                  <a:srgbClr val="002060"/>
                </a:solidFill>
              </a:rPr>
              <a:t>nuks-</a:t>
            </a:r>
            <a:r>
              <a:rPr lang="et-EE" dirty="0" smtClean="0">
                <a:solidFill>
                  <a:srgbClr val="002060"/>
                </a:solidFill>
              </a:rPr>
              <a:t>, </a:t>
            </a:r>
            <a:r>
              <a:rPr lang="et-EE" dirty="0" err="1" smtClean="0">
                <a:solidFill>
                  <a:srgbClr val="002060"/>
                </a:solidFill>
              </a:rPr>
              <a:t>nuvat-vormi</a:t>
            </a:r>
            <a:r>
              <a:rPr lang="et-EE" dirty="0" smtClean="0">
                <a:solidFill>
                  <a:srgbClr val="002060"/>
                </a:solidFill>
              </a:rPr>
              <a:t> </a:t>
            </a:r>
            <a:r>
              <a:rPr lang="et-EE" dirty="0" smtClean="0"/>
              <a:t>juurdumine 20.saj II poolel (</a:t>
            </a:r>
            <a:r>
              <a:rPr lang="et-EE" i="1" dirty="0" smtClean="0"/>
              <a:t>tegemaks, teinuks, teinuvat)</a:t>
            </a:r>
            <a:endParaRPr lang="et-EE" i="1" dirty="0"/>
          </a:p>
        </p:txBody>
      </p:sp>
    </p:spTree>
    <p:extLst>
      <p:ext uri="{BB962C8B-B14F-4D97-AF65-F5344CB8AC3E}">
        <p14:creationId xmlns:p14="http://schemas.microsoft.com/office/powerpoint/2010/main" val="356799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Eesti keele kujunemine</a:t>
            </a:r>
            <a:endParaRPr lang="et-EE" dirty="0"/>
          </a:p>
        </p:txBody>
      </p:sp>
      <p:cxnSp>
        <p:nvCxnSpPr>
          <p:cNvPr id="4" name="Sirge noolkonnektor 3"/>
          <p:cNvCxnSpPr/>
          <p:nvPr/>
        </p:nvCxnSpPr>
        <p:spPr>
          <a:xfrm>
            <a:off x="395536" y="4797152"/>
            <a:ext cx="8208912" cy="0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Sirge noolkonnektor 5"/>
          <p:cNvCxnSpPr/>
          <p:nvPr/>
        </p:nvCxnSpPr>
        <p:spPr>
          <a:xfrm>
            <a:off x="5292080" y="479715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irgkonnektor 7"/>
          <p:cNvCxnSpPr/>
          <p:nvPr/>
        </p:nvCxnSpPr>
        <p:spPr>
          <a:xfrm>
            <a:off x="8604448" y="4797152"/>
            <a:ext cx="122312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irgkonnektor 12"/>
          <p:cNvCxnSpPr/>
          <p:nvPr/>
        </p:nvCxnSpPr>
        <p:spPr>
          <a:xfrm>
            <a:off x="7956376" y="4653136"/>
            <a:ext cx="0" cy="28803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irgkonnektor 14"/>
          <p:cNvCxnSpPr/>
          <p:nvPr/>
        </p:nvCxnSpPr>
        <p:spPr>
          <a:xfrm>
            <a:off x="6444208" y="4669904"/>
            <a:ext cx="0" cy="28803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irgkonnektor 16"/>
          <p:cNvCxnSpPr/>
          <p:nvPr/>
        </p:nvCxnSpPr>
        <p:spPr>
          <a:xfrm>
            <a:off x="7183193" y="4643699"/>
            <a:ext cx="0" cy="28803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irgkonnektor 17"/>
          <p:cNvCxnSpPr/>
          <p:nvPr/>
        </p:nvCxnSpPr>
        <p:spPr>
          <a:xfrm>
            <a:off x="3347864" y="4672987"/>
            <a:ext cx="0" cy="28803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irgkonnektor 18"/>
          <p:cNvCxnSpPr/>
          <p:nvPr/>
        </p:nvCxnSpPr>
        <p:spPr>
          <a:xfrm>
            <a:off x="2627784" y="4679776"/>
            <a:ext cx="0" cy="28803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irgkonnektor 19"/>
          <p:cNvCxnSpPr/>
          <p:nvPr/>
        </p:nvCxnSpPr>
        <p:spPr>
          <a:xfrm>
            <a:off x="755576" y="4653136"/>
            <a:ext cx="0" cy="28803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irgkonnektor 20"/>
          <p:cNvCxnSpPr/>
          <p:nvPr/>
        </p:nvCxnSpPr>
        <p:spPr>
          <a:xfrm>
            <a:off x="1907704" y="4679776"/>
            <a:ext cx="0" cy="28803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5536" y="5093568"/>
            <a:ext cx="8331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500	    1000	             1200	         1500	    1700		2000   							</a:t>
            </a:r>
            <a:endParaRPr lang="et-EE" dirty="0"/>
          </a:p>
        </p:txBody>
      </p:sp>
      <p:cxnSp>
        <p:nvCxnSpPr>
          <p:cNvPr id="23" name="Sirgkonnektor 22"/>
          <p:cNvCxnSpPr/>
          <p:nvPr/>
        </p:nvCxnSpPr>
        <p:spPr>
          <a:xfrm>
            <a:off x="5749280" y="4669904"/>
            <a:ext cx="0" cy="28803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irgkonnektor 23"/>
          <p:cNvCxnSpPr/>
          <p:nvPr/>
        </p:nvCxnSpPr>
        <p:spPr>
          <a:xfrm>
            <a:off x="4932040" y="4669904"/>
            <a:ext cx="0" cy="28803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irgkonnektor 24"/>
          <p:cNvCxnSpPr/>
          <p:nvPr/>
        </p:nvCxnSpPr>
        <p:spPr>
          <a:xfrm>
            <a:off x="4139952" y="4672987"/>
            <a:ext cx="0" cy="28803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1560" y="587727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Eesti keele muutuste ajatelg</a:t>
            </a:r>
            <a:endParaRPr lang="et-EE" dirty="0"/>
          </a:p>
        </p:txBody>
      </p:sp>
      <p:sp>
        <p:nvSpPr>
          <p:cNvPr id="28" name="TextBox 27"/>
          <p:cNvSpPr txBox="1"/>
          <p:nvPr/>
        </p:nvSpPr>
        <p:spPr>
          <a:xfrm>
            <a:off x="395536" y="4149080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i="1" dirty="0" smtClean="0"/>
              <a:t>õ</a:t>
            </a:r>
            <a:r>
              <a:rPr lang="et-EE" dirty="0" smtClean="0"/>
              <a:t> teke	</a:t>
            </a:r>
            <a:r>
              <a:rPr lang="et-EE" i="1" dirty="0" smtClean="0"/>
              <a:t>kt</a:t>
            </a:r>
            <a:r>
              <a:rPr lang="et-EE" dirty="0" smtClean="0"/>
              <a:t> muutus	lõpukadu           </a:t>
            </a:r>
            <a:r>
              <a:rPr lang="et-EE" i="1" dirty="0" smtClean="0"/>
              <a:t>de</a:t>
            </a:r>
            <a:r>
              <a:rPr lang="et-EE" dirty="0" smtClean="0"/>
              <a:t>-mitmus		olev</a:t>
            </a:r>
            <a:endParaRPr lang="et-EE" dirty="0"/>
          </a:p>
        </p:txBody>
      </p:sp>
      <p:sp>
        <p:nvSpPr>
          <p:cNvPr id="30" name="TextBox 29"/>
          <p:cNvSpPr txBox="1"/>
          <p:nvPr/>
        </p:nvSpPr>
        <p:spPr>
          <a:xfrm>
            <a:off x="899592" y="371703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i="1" dirty="0" err="1"/>
              <a:t>p</a:t>
            </a:r>
            <a:r>
              <a:rPr lang="et-EE" i="1" dirty="0" err="1" smtClean="0"/>
              <a:t>ts</a:t>
            </a:r>
            <a:r>
              <a:rPr lang="et-EE" dirty="0" err="1" smtClean="0"/>
              <a:t>-i</a:t>
            </a:r>
            <a:r>
              <a:rPr lang="et-EE" dirty="0" smtClean="0"/>
              <a:t> muutus		sisekadu		</a:t>
            </a:r>
            <a:r>
              <a:rPr lang="et-EE" dirty="0"/>
              <a:t> </a:t>
            </a:r>
            <a:r>
              <a:rPr lang="et-EE" dirty="0" smtClean="0"/>
              <a:t>        kaasaütlev</a:t>
            </a:r>
            <a:endParaRPr lang="et-EE" dirty="0"/>
          </a:p>
        </p:txBody>
      </p:sp>
      <p:sp>
        <p:nvSpPr>
          <p:cNvPr id="31" name="TextBox 30"/>
          <p:cNvSpPr txBox="1"/>
          <p:nvPr/>
        </p:nvSpPr>
        <p:spPr>
          <a:xfrm>
            <a:off x="4283968" y="321297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i="1" dirty="0" smtClean="0"/>
              <a:t>n</a:t>
            </a:r>
            <a:r>
              <a:rPr lang="et-EE" dirty="0" smtClean="0"/>
              <a:t>-i kadu			</a:t>
            </a:r>
            <a:r>
              <a:rPr lang="et-EE" i="1" dirty="0" smtClean="0"/>
              <a:t>i</a:t>
            </a:r>
            <a:r>
              <a:rPr lang="et-EE" dirty="0" smtClean="0"/>
              <a:t>-ülivõrre</a:t>
            </a:r>
            <a:endParaRPr lang="et-EE" dirty="0"/>
          </a:p>
        </p:txBody>
      </p:sp>
      <p:sp>
        <p:nvSpPr>
          <p:cNvPr id="32" name="TextBox 31"/>
          <p:cNvSpPr txBox="1"/>
          <p:nvPr/>
        </p:nvSpPr>
        <p:spPr>
          <a:xfrm>
            <a:off x="4932040" y="2708920"/>
            <a:ext cx="379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v</a:t>
            </a:r>
            <a:r>
              <a:rPr lang="et-EE" dirty="0" smtClean="0"/>
              <a:t>ältevaheldus                </a:t>
            </a:r>
            <a:r>
              <a:rPr lang="et-EE" i="1" dirty="0" smtClean="0"/>
              <a:t>maks</a:t>
            </a:r>
            <a:r>
              <a:rPr lang="et-EE" dirty="0" smtClean="0"/>
              <a:t>-vorm</a:t>
            </a:r>
            <a:endParaRPr lang="et-EE" dirty="0"/>
          </a:p>
        </p:txBody>
      </p:sp>
      <p:cxnSp>
        <p:nvCxnSpPr>
          <p:cNvPr id="34" name="Sirgkonnektor 33"/>
          <p:cNvCxnSpPr/>
          <p:nvPr/>
        </p:nvCxnSpPr>
        <p:spPr>
          <a:xfrm>
            <a:off x="3347864" y="2170002"/>
            <a:ext cx="0" cy="288032"/>
          </a:xfrm>
          <a:prstGeom prst="line">
            <a:avLst/>
          </a:prstGeom>
          <a:ln w="1905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irgkonnektor 35"/>
          <p:cNvCxnSpPr/>
          <p:nvPr/>
        </p:nvCxnSpPr>
        <p:spPr>
          <a:xfrm>
            <a:off x="6444208" y="2170002"/>
            <a:ext cx="0" cy="288032"/>
          </a:xfrm>
          <a:prstGeom prst="line">
            <a:avLst/>
          </a:prstGeom>
          <a:ln w="1905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87624" y="217000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70C0"/>
                </a:solidFill>
              </a:rPr>
              <a:t>vanaeesti</a:t>
            </a:r>
            <a:endParaRPr lang="et-EE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51920" y="2170002"/>
            <a:ext cx="1897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solidFill>
                  <a:srgbClr val="0070C0"/>
                </a:solidFill>
              </a:rPr>
              <a:t>murrangueesti</a:t>
            </a:r>
            <a:endParaRPr lang="et-EE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29400" y="2170002"/>
            <a:ext cx="1775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err="1" smtClean="0">
                <a:solidFill>
                  <a:srgbClr val="0070C0"/>
                </a:solidFill>
              </a:rPr>
              <a:t>uuseesti</a:t>
            </a:r>
            <a:endParaRPr lang="et-EE" dirty="0">
              <a:solidFill>
                <a:srgbClr val="0070C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39752" y="1377061"/>
            <a:ext cx="163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s</a:t>
            </a:r>
            <a:r>
              <a:rPr lang="et-EE" sz="1400" dirty="0" smtClean="0"/>
              <a:t>akslaste vallutused 13. saj</a:t>
            </a:r>
            <a:endParaRPr lang="et-EE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5940152" y="1484784"/>
            <a:ext cx="12430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 smtClean="0"/>
              <a:t>Piibel 1739</a:t>
            </a:r>
            <a:endParaRPr lang="et-EE" sz="1400" dirty="0"/>
          </a:p>
        </p:txBody>
      </p:sp>
    </p:spTree>
    <p:extLst>
      <p:ext uri="{BB962C8B-B14F-4D97-AF65-F5344CB8AC3E}">
        <p14:creationId xmlns:p14="http://schemas.microsoft.com/office/powerpoint/2010/main" val="416488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Miks keel muutub?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628800"/>
            <a:ext cx="7200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>
                <a:solidFill>
                  <a:srgbClr val="0070C0"/>
                </a:solidFill>
              </a:rPr>
              <a:t>Mugavusest </a:t>
            </a:r>
            <a:r>
              <a:rPr lang="et-EE" dirty="0" smtClean="0"/>
              <a:t>ei hääldata sõnu alati õigesti välja, mistõttu teatud </a:t>
            </a:r>
            <a:r>
              <a:rPr lang="et-EE" dirty="0" smtClean="0">
                <a:solidFill>
                  <a:srgbClr val="0070C0"/>
                </a:solidFill>
              </a:rPr>
              <a:t>häälikud kaovad</a:t>
            </a:r>
            <a:r>
              <a:rPr lang="et-EE" dirty="0" smtClean="0"/>
              <a:t>. Reeglipärane:  kui kaob, siis kõigist sõnadest. Võivad muutuda tunnused-lõpud – reeglid lähevad keeruliseks;</a:t>
            </a:r>
          </a:p>
          <a:p>
            <a:endParaRPr lang="et-EE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/>
              <a:t>o</a:t>
            </a:r>
            <a:r>
              <a:rPr lang="et-EE" dirty="0" smtClean="0"/>
              <a:t>sa </a:t>
            </a:r>
            <a:r>
              <a:rPr lang="et-EE" dirty="0" smtClean="0">
                <a:solidFill>
                  <a:srgbClr val="0070C0"/>
                </a:solidFill>
              </a:rPr>
              <a:t>keerulisi reegleid </a:t>
            </a:r>
            <a:r>
              <a:rPr lang="et-EE" dirty="0" smtClean="0"/>
              <a:t>võib ununeda, </a:t>
            </a:r>
            <a:r>
              <a:rPr lang="et-EE" dirty="0" smtClean="0">
                <a:solidFill>
                  <a:srgbClr val="0070C0"/>
                </a:solidFill>
              </a:rPr>
              <a:t>asenduda</a:t>
            </a:r>
            <a:r>
              <a:rPr lang="et-EE" dirty="0" smtClean="0"/>
              <a:t> sagedaste reeglitega, s. o analoogiamuutus</a:t>
            </a:r>
          </a:p>
          <a:p>
            <a:r>
              <a:rPr lang="et-EE" dirty="0" smtClean="0"/>
              <a:t>	</a:t>
            </a:r>
          </a:p>
          <a:p>
            <a:r>
              <a:rPr lang="et-EE" dirty="0"/>
              <a:t>	</a:t>
            </a:r>
            <a:r>
              <a:rPr lang="et-EE" dirty="0" smtClean="0"/>
              <a:t>n: keeruline </a:t>
            </a:r>
            <a:r>
              <a:rPr lang="et-EE" dirty="0" err="1" smtClean="0"/>
              <a:t>mitm</a:t>
            </a:r>
            <a:r>
              <a:rPr lang="et-EE" dirty="0" smtClean="0"/>
              <a:t> </a:t>
            </a:r>
            <a:r>
              <a:rPr lang="et-EE" dirty="0" err="1" smtClean="0"/>
              <a:t>os</a:t>
            </a:r>
            <a:r>
              <a:rPr lang="et-EE" dirty="0" smtClean="0"/>
              <a:t> </a:t>
            </a:r>
            <a:r>
              <a:rPr lang="et-EE" i="1" dirty="0" smtClean="0">
                <a:solidFill>
                  <a:srgbClr val="00B0F0"/>
                </a:solidFill>
              </a:rPr>
              <a:t>väina</a:t>
            </a:r>
            <a:r>
              <a:rPr lang="et-EE" i="1" dirty="0" smtClean="0"/>
              <a:t>     </a:t>
            </a:r>
            <a:r>
              <a:rPr lang="et-EE" i="1" dirty="0" smtClean="0">
                <a:solidFill>
                  <a:srgbClr val="00B0F0"/>
                </a:solidFill>
              </a:rPr>
              <a:t>väinu</a:t>
            </a:r>
            <a:r>
              <a:rPr lang="et-EE" i="1" dirty="0" smtClean="0"/>
              <a:t>, </a:t>
            </a:r>
            <a:r>
              <a:rPr lang="et-EE" i="1" dirty="0" smtClean="0">
                <a:solidFill>
                  <a:srgbClr val="00B0F0"/>
                </a:solidFill>
              </a:rPr>
              <a:t>ilma     ilmu</a:t>
            </a:r>
          </a:p>
          <a:p>
            <a:r>
              <a:rPr lang="et-EE" dirty="0"/>
              <a:t>	</a:t>
            </a:r>
            <a:r>
              <a:rPr lang="et-EE" dirty="0" smtClean="0"/>
              <a:t>	lihtne: </a:t>
            </a:r>
            <a:r>
              <a:rPr lang="et-EE" i="1" dirty="0" smtClean="0">
                <a:solidFill>
                  <a:srgbClr val="00B0F0"/>
                </a:solidFill>
              </a:rPr>
              <a:t>kõne + </a:t>
            </a:r>
            <a:r>
              <a:rPr lang="et-EE" i="1" dirty="0" err="1" smtClean="0">
                <a:solidFill>
                  <a:srgbClr val="00B0F0"/>
                </a:solidFill>
              </a:rPr>
              <a:t>sid</a:t>
            </a:r>
            <a:r>
              <a:rPr lang="et-EE" i="1" dirty="0" smtClean="0">
                <a:solidFill>
                  <a:srgbClr val="00B0F0"/>
                </a:solidFill>
              </a:rPr>
              <a:t>, ema + </a:t>
            </a:r>
            <a:r>
              <a:rPr lang="et-EE" i="1" dirty="0" err="1" smtClean="0">
                <a:solidFill>
                  <a:srgbClr val="00B0F0"/>
                </a:solidFill>
              </a:rPr>
              <a:t>sid</a:t>
            </a:r>
            <a:endParaRPr lang="et-EE" i="1" dirty="0" smtClean="0">
              <a:solidFill>
                <a:srgbClr val="00B0F0"/>
              </a:solidFill>
            </a:endParaRPr>
          </a:p>
          <a:p>
            <a:r>
              <a:rPr lang="et-EE" dirty="0" smtClean="0"/>
              <a:t>		analoog: </a:t>
            </a:r>
            <a:r>
              <a:rPr lang="et-EE" i="1" dirty="0" smtClean="0">
                <a:solidFill>
                  <a:srgbClr val="00B0F0"/>
                </a:solidFill>
              </a:rPr>
              <a:t>väinasid, ilmasid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t-EE" dirty="0" smtClean="0"/>
              <a:t>Inimesed püüavad olla originaalsed: tekivad uued väljendid, mis keeles juurdudes võivad saada grammatika osaks, s.o </a:t>
            </a:r>
            <a:r>
              <a:rPr lang="et-EE" dirty="0" err="1" smtClean="0"/>
              <a:t>grammatikaliseerumine</a:t>
            </a:r>
            <a:endParaRPr lang="et-EE" dirty="0" smtClean="0"/>
          </a:p>
          <a:p>
            <a:r>
              <a:rPr lang="et-EE" dirty="0"/>
              <a:t>	</a:t>
            </a:r>
            <a:r>
              <a:rPr lang="et-EE" dirty="0" smtClean="0"/>
              <a:t>		</a:t>
            </a:r>
            <a:r>
              <a:rPr lang="et-EE" i="1" dirty="0" smtClean="0">
                <a:solidFill>
                  <a:srgbClr val="00B0F0"/>
                </a:solidFill>
              </a:rPr>
              <a:t>isa </a:t>
            </a:r>
            <a:r>
              <a:rPr lang="et-EE" i="1" dirty="0" err="1" smtClean="0">
                <a:solidFill>
                  <a:srgbClr val="00B0F0"/>
                </a:solidFill>
              </a:rPr>
              <a:t>kaa</a:t>
            </a:r>
            <a:r>
              <a:rPr lang="et-EE" i="1" dirty="0" smtClean="0">
                <a:solidFill>
                  <a:srgbClr val="00B0F0"/>
                </a:solidFill>
              </a:rPr>
              <a:t>   &gt;  isaga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t-EE" i="1" dirty="0">
              <a:solidFill>
                <a:srgbClr val="00B0F0"/>
              </a:solidFill>
            </a:endParaRPr>
          </a:p>
        </p:txBody>
      </p:sp>
      <p:cxnSp>
        <p:nvCxnSpPr>
          <p:cNvPr id="5" name="Sirge noolkonnektor 4"/>
          <p:cNvCxnSpPr/>
          <p:nvPr/>
        </p:nvCxnSpPr>
        <p:spPr>
          <a:xfrm>
            <a:off x="4427984" y="3765196"/>
            <a:ext cx="144016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irge noolkonnektor 5"/>
          <p:cNvCxnSpPr/>
          <p:nvPr/>
        </p:nvCxnSpPr>
        <p:spPr>
          <a:xfrm>
            <a:off x="5890295" y="3752458"/>
            <a:ext cx="144016" cy="0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90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866</Words>
  <Application>Microsoft Office PowerPoint</Application>
  <PresentationFormat>Ekraaniseanss (4:3)</PresentationFormat>
  <Paragraphs>163</Paragraphs>
  <Slides>11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2" baseType="lpstr">
      <vt:lpstr>Default Design</vt:lpstr>
      <vt:lpstr>II EESTI KEELE LUGU Eesti keele kujunemine</vt:lpstr>
      <vt:lpstr>Eesti keele kujunemine</vt:lpstr>
      <vt:lpstr>Vanaeesti keel</vt:lpstr>
      <vt:lpstr>Muurangueesti keel</vt:lpstr>
      <vt:lpstr>Lõpu- ja sisekadu</vt:lpstr>
      <vt:lpstr>Vormimoodustus</vt:lpstr>
      <vt:lpstr>Uuseesti keel</vt:lpstr>
      <vt:lpstr>Eesti keele kujunemine</vt:lpstr>
      <vt:lpstr>Miks keel muutub?</vt:lpstr>
      <vt:lpstr>Eesti keele sotsioperioodid</vt:lpstr>
      <vt:lpstr>Jätan meelde…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EESTI KEELE LUGU Eesti keele kujunemine</dc:title>
  <dc:creator>Kasutaja</dc:creator>
  <cp:lastModifiedBy>Kasutaja</cp:lastModifiedBy>
  <cp:revision>30</cp:revision>
  <dcterms:created xsi:type="dcterms:W3CDTF">2013-10-07T12:29:32Z</dcterms:created>
  <dcterms:modified xsi:type="dcterms:W3CDTF">2013-10-15T15:10:35Z</dcterms:modified>
</cp:coreProperties>
</file>