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8" r:id="rId5"/>
    <p:sldId id="272" r:id="rId6"/>
    <p:sldId id="260" r:id="rId7"/>
    <p:sldId id="273" r:id="rId8"/>
    <p:sldId id="261" r:id="rId9"/>
    <p:sldId id="262" r:id="rId10"/>
    <p:sldId id="270" r:id="rId11"/>
    <p:sldId id="263" r:id="rId12"/>
    <p:sldId id="264" r:id="rId13"/>
    <p:sldId id="274" r:id="rId14"/>
    <p:sldId id="265" r:id="rId15"/>
    <p:sldId id="266" r:id="rId16"/>
    <p:sldId id="269" r:id="rId17"/>
    <p:sldId id="267" r:id="rId1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0CA99-03A3-4345-8CFC-1D12B78F7D9E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9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6E15-01DA-47E4-BE58-13E89DFD81C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4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3DBB0-A1E0-49DC-98FF-035B0B3FA32D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6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1F1F21-D467-4647-A99D-546D5F22150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7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1D5D7-8D78-47CA-967F-3FFEC5FA758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8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751F-EF6F-4F9E-9453-FFE68391FFB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6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F4678-41EC-4261-9926-B0B51020F68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3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9160-DEF1-40DA-BC8C-9E60DDC95CF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0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22E82-1995-45B5-AACB-5CFE6AACF83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6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140A2-EC6F-4592-901E-B1E7CD70D34C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9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384A-3B06-41C9-BC7F-CEE6BDAC591A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2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00DAA-ABBA-4F32-BA65-1FE6002C065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0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Third level</a:t>
            </a:r>
          </a:p>
          <a:p>
            <a:pPr lvl="3"/>
            <a:r>
              <a:rPr lang="et-EE" altLang="et-EE" smtClean="0"/>
              <a:t>Fourth level</a:t>
            </a:r>
          </a:p>
          <a:p>
            <a:pPr lvl="4"/>
            <a:r>
              <a:rPr lang="et-EE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D363EB-749C-4B9C-8316-819C7188DB67}" type="slidenum">
              <a:rPr lang="et-EE" alt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4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i.ee/books/ekk09/" TargetMode="External"/><Relationship Id="rId3" Type="http://schemas.openxmlformats.org/officeDocument/2006/relationships/hyperlink" Target="http://www.emakeeleselts.ee/omakeel/index.php?leht=0" TargetMode="External"/><Relationship Id="rId7" Type="http://schemas.openxmlformats.org/officeDocument/2006/relationships/image" Target="../media/image9.jpg"/><Relationship Id="rId2" Type="http://schemas.openxmlformats.org/officeDocument/2006/relationships/hyperlink" Target="http://www.eki.ee/dict/q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makeeleselts.ee/keeletoimkond.htm" TargetMode="External"/><Relationship Id="rId5" Type="http://schemas.openxmlformats.org/officeDocument/2006/relationships/hyperlink" Target="http://keeleabi.eki.ee/?leht=1" TargetMode="External"/><Relationship Id="rId4" Type="http://schemas.openxmlformats.org/officeDocument/2006/relationships/hyperlink" Target="http://keeleabi.eki.ee/" TargetMode="External"/><Relationship Id="rId9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l.ee/news/eesti/viis-sajandit-eesti-kirjakeelt.d?id=64711148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Annean/johannes-aavik-ja-keelekorraldus" TargetMode="External"/><Relationship Id="rId2" Type="http://schemas.openxmlformats.org/officeDocument/2006/relationships/hyperlink" Target="http://www.kirmus.ee/erni/autor/aavi_b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kreutzwald.kirmus.ee/et/lisamaterjalid/ajatelje_materjalid?item_id=301&amp;table=Pers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i.ee/nimeselts/txt/bo03749x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kreutzwald.kirmus.ee/et/lisamaterjalid/ajatelje_materjalid?item_id=301&amp;table=Person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lideshare.net/Annean/johannes-aavik-ja-keelekorrald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kreutzwald.kirmus.ee/et/lisamaterjalid/ajatelje_materjalid?item_id=51&amp;table=Person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80528" y="908721"/>
            <a:ext cx="9505056" cy="1758280"/>
          </a:xfrm>
        </p:spPr>
        <p:txBody>
          <a:bodyPr/>
          <a:lstStyle/>
          <a:p>
            <a:r>
              <a:rPr lang="et-EE" altLang="et-EE" sz="4800" dirty="0" smtClean="0"/>
              <a:t>EESTI KIRJAKEEL 20.sajand - … Kirjakeele ühtlustumine</a:t>
            </a:r>
            <a:br>
              <a:rPr lang="et-EE" altLang="et-EE" sz="4800" dirty="0" smtClean="0"/>
            </a:br>
            <a:endParaRPr lang="et-EE" altLang="et-EE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altLang="et-EE" sz="1700"/>
              <a:t>Mare Hallop</a:t>
            </a:r>
          </a:p>
          <a:p>
            <a:pPr algn="r">
              <a:lnSpc>
                <a:spcPct val="90000"/>
              </a:lnSpc>
            </a:pPr>
            <a:r>
              <a:rPr lang="et-EE" altLang="et-EE" sz="1700"/>
              <a:t>KiNG</a:t>
            </a:r>
          </a:p>
          <a:p>
            <a:pPr>
              <a:lnSpc>
                <a:spcPct val="90000"/>
              </a:lnSpc>
            </a:pPr>
            <a:r>
              <a:rPr lang="et-EE" altLang="et-EE" sz="1700"/>
              <a:t>30.10.2012</a:t>
            </a:r>
          </a:p>
          <a:p>
            <a:pPr algn="r">
              <a:lnSpc>
                <a:spcPct val="90000"/>
              </a:lnSpc>
            </a:pPr>
            <a:endParaRPr lang="et-EE" altLang="et-EE" sz="17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76375" y="234950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</a:t>
            </a:r>
            <a:r>
              <a:rPr lang="et-EE" altLang="et-EE" dirty="0" smtClean="0">
                <a:solidFill>
                  <a:srgbClr val="000000"/>
                </a:solidFill>
                <a:latin typeface="Verdana" pitchFamily="34" charset="0"/>
              </a:rPr>
              <a:t>11. </a:t>
            </a: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092825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sz="1400" dirty="0">
                <a:solidFill>
                  <a:srgbClr val="000000"/>
                </a:solidFill>
              </a:rPr>
              <a:t>25.10.2013</a:t>
            </a:r>
          </a:p>
        </p:txBody>
      </p:sp>
    </p:spTree>
    <p:extLst>
      <p:ext uri="{BB962C8B-B14F-4D97-AF65-F5344CB8AC3E}">
        <p14:creationId xmlns:p14="http://schemas.microsoft.com/office/powerpoint/2010/main" val="2055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Veski terminoloogia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412776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>
                <a:solidFill>
                  <a:srgbClr val="002060"/>
                </a:solidFill>
              </a:rPr>
              <a:t>Tollal loodud terminitest on paljud kirjakeeles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m</a:t>
            </a:r>
            <a:r>
              <a:rPr lang="et-EE" dirty="0" smtClean="0"/>
              <a:t>editsiin: </a:t>
            </a:r>
            <a:r>
              <a:rPr lang="et-EE" i="1" dirty="0" smtClean="0"/>
              <a:t>eritis, haigla, rase, ravi, lahkama, lööve,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g</a:t>
            </a:r>
            <a:r>
              <a:rPr lang="et-EE" dirty="0" smtClean="0"/>
              <a:t>eograafia: </a:t>
            </a:r>
            <a:r>
              <a:rPr lang="et-EE" i="1" dirty="0" smtClean="0"/>
              <a:t>maak, kivim, pinnas, asula,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õigusteadus</a:t>
            </a:r>
            <a:r>
              <a:rPr lang="et-EE" dirty="0"/>
              <a:t>:</a:t>
            </a:r>
            <a:r>
              <a:rPr lang="et-EE" dirty="0" smtClean="0"/>
              <a:t> </a:t>
            </a:r>
            <a:r>
              <a:rPr lang="et-EE" i="1" dirty="0"/>
              <a:t>h</a:t>
            </a:r>
            <a:r>
              <a:rPr lang="et-EE" i="1" dirty="0" smtClean="0"/>
              <a:t>agi, kehtima, kinnisvara, toimik,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b</a:t>
            </a:r>
            <a:r>
              <a:rPr lang="et-EE" dirty="0" smtClean="0"/>
              <a:t>otaanika: </a:t>
            </a:r>
            <a:r>
              <a:rPr lang="et-EE" i="1" dirty="0" smtClean="0"/>
              <a:t>õisik, rohtla, taimla,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z</a:t>
            </a:r>
            <a:r>
              <a:rPr lang="et-EE" dirty="0" smtClean="0"/>
              <a:t>ooloogia: </a:t>
            </a:r>
            <a:r>
              <a:rPr lang="et-EE" i="1" dirty="0" smtClean="0"/>
              <a:t>näriline, uluk,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t</a:t>
            </a:r>
            <a:r>
              <a:rPr lang="et-EE" dirty="0" smtClean="0"/>
              <a:t>ehnika: </a:t>
            </a:r>
            <a:r>
              <a:rPr lang="et-EE" i="1" dirty="0" smtClean="0"/>
              <a:t>lüliti, mahuti, pihusti, sidur, keevitamine,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m</a:t>
            </a:r>
            <a:r>
              <a:rPr lang="et-EE" dirty="0" smtClean="0"/>
              <a:t>ajandus: </a:t>
            </a:r>
            <a:r>
              <a:rPr lang="et-EE" i="1" dirty="0" smtClean="0"/>
              <a:t>käitis, majand, hulgimüük, jaekaubandus.</a:t>
            </a:r>
            <a:endParaRPr lang="et-EE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95698" y="4012042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Üldkeelde on jõudnud u </a:t>
            </a:r>
            <a:r>
              <a:rPr lang="et-EE" dirty="0" smtClean="0">
                <a:solidFill>
                  <a:srgbClr val="002060"/>
                </a:solidFill>
              </a:rPr>
              <a:t>200 Veski loodud sõna</a:t>
            </a:r>
            <a:r>
              <a:rPr lang="et-EE" dirty="0" smtClean="0"/>
              <a:t>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abiks Wiedemanni sõnaraamat (</a:t>
            </a:r>
            <a:r>
              <a:rPr lang="et-EE" dirty="0" smtClean="0">
                <a:solidFill>
                  <a:srgbClr val="0070C0"/>
                </a:solidFill>
              </a:rPr>
              <a:t>soosis murdesõnu </a:t>
            </a:r>
            <a:r>
              <a:rPr lang="et-EE" dirty="0" smtClean="0"/>
              <a:t>oskussõnavara allikana)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70C0"/>
                </a:solidFill>
              </a:rPr>
              <a:t>t</a:t>
            </a:r>
            <a:r>
              <a:rPr lang="et-EE" dirty="0" smtClean="0">
                <a:solidFill>
                  <a:srgbClr val="0070C0"/>
                </a:solidFill>
              </a:rPr>
              <a:t>aaselustas vähekasutatud liiteid: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 smtClean="0"/>
              <a:t> </a:t>
            </a:r>
            <a:r>
              <a:rPr lang="et-EE" i="1" dirty="0" smtClean="0"/>
              <a:t>–mu (elamu, valamu, pühamu)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i="1" dirty="0" smtClean="0"/>
              <a:t>-</a:t>
            </a:r>
            <a:r>
              <a:rPr lang="et-EE" i="1" dirty="0" err="1" smtClean="0"/>
              <a:t>stu</a:t>
            </a:r>
            <a:r>
              <a:rPr lang="et-EE" i="1" dirty="0" smtClean="0"/>
              <a:t> (nimistu, puistu)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i="1" dirty="0" smtClean="0"/>
              <a:t>-</a:t>
            </a:r>
            <a:r>
              <a:rPr lang="et-EE" i="1" dirty="0" err="1" smtClean="0"/>
              <a:t>el</a:t>
            </a:r>
            <a:r>
              <a:rPr lang="et-EE" i="1" dirty="0" smtClean="0"/>
              <a:t> (kompel, hoidel, tundel)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i="1" dirty="0" smtClean="0"/>
              <a:t>-m (ajam, kivim, kahjum, ravim)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i="1" dirty="0" smtClean="0"/>
              <a:t>-e : -me (alge, juhe, mõõde)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i="1" dirty="0" smtClean="0"/>
              <a:t>-</a:t>
            </a:r>
            <a:r>
              <a:rPr lang="et-EE" i="1" dirty="0" err="1" smtClean="0"/>
              <a:t>ur</a:t>
            </a:r>
            <a:r>
              <a:rPr lang="et-EE" i="1" dirty="0" smtClean="0"/>
              <a:t> (haldur, </a:t>
            </a:r>
            <a:r>
              <a:rPr lang="et-EE" i="1" dirty="0" err="1" smtClean="0"/>
              <a:t>võnkur</a:t>
            </a:r>
            <a:r>
              <a:rPr lang="et-EE" i="1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9684" y="4019872"/>
            <a:ext cx="2814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t-EE" dirty="0" smtClean="0"/>
              <a:t>Veski püüdis vältida tuletiste mitmetähenduslikkust, tõi aga sarnandsõnad (</a:t>
            </a:r>
            <a:r>
              <a:rPr lang="et-EE" i="1" dirty="0" smtClean="0"/>
              <a:t>käsitlema, käsitama, käsitsema</a:t>
            </a:r>
            <a:r>
              <a:rPr lang="et-EE" dirty="0" smtClean="0"/>
              <a:t>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34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097504" y="274638"/>
            <a:ext cx="5968402" cy="1143000"/>
          </a:xfrm>
        </p:spPr>
        <p:txBody>
          <a:bodyPr/>
          <a:lstStyle/>
          <a:p>
            <a:pPr algn="r"/>
            <a:r>
              <a:rPr lang="et-EE" dirty="0" smtClean="0"/>
              <a:t>Kirjakeele ühtlustumine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905" y="63765"/>
            <a:ext cx="1028497" cy="13867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6640" y="1450504"/>
            <a:ext cx="144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Elmar Muuk</a:t>
            </a:r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6" y="63766"/>
            <a:ext cx="2073528" cy="2773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2996952"/>
            <a:ext cx="1845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Ilm </a:t>
            </a:r>
            <a:r>
              <a:rPr lang="et-EE" dirty="0" smtClean="0">
                <a:solidFill>
                  <a:srgbClr val="002060"/>
                </a:solidFill>
              </a:rPr>
              <a:t>1933</a:t>
            </a:r>
            <a:r>
              <a:rPr lang="et-EE" dirty="0" smtClean="0"/>
              <a:t> + viie aastaga 6 kordustrükki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2357561" y="1219671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E. Muuk püüdis ühitada Aaviku ja Veski erinevaid suundumusi, paludes eesti Kirjanduse Seltsi keeletoimkonnalt seisukohti probleemsetes küsimustes.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535287"/>
            <a:ext cx="4590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>
                <a:solidFill>
                  <a:srgbClr val="002060"/>
                </a:solidFill>
              </a:rPr>
              <a:t>„Väike õigekeelsus-sõnaraamat“</a:t>
            </a:r>
          </a:p>
          <a:p>
            <a:r>
              <a:rPr lang="et-EE" dirty="0" smtClean="0"/>
              <a:t>Haridusministeerium kuulutas selle  ametlikuks keeleliseks juhiseks  koolidele ja ametiasutustele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378904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>
                <a:solidFill>
                  <a:srgbClr val="002060"/>
                </a:solidFill>
              </a:rPr>
              <a:t>1927 „</a:t>
            </a:r>
            <a:r>
              <a:rPr lang="et-EE" u="sng" dirty="0">
                <a:solidFill>
                  <a:srgbClr val="002060"/>
                </a:solidFill>
              </a:rPr>
              <a:t>E</a:t>
            </a:r>
            <a:r>
              <a:rPr lang="et-EE" u="sng" dirty="0" smtClean="0">
                <a:solidFill>
                  <a:srgbClr val="002060"/>
                </a:solidFill>
              </a:rPr>
              <a:t>esti keeleõpetus“, </a:t>
            </a:r>
            <a:r>
              <a:rPr lang="et-EE" dirty="0" smtClean="0"/>
              <a:t>millest ka lühem väljaanne koolidele</a:t>
            </a:r>
          </a:p>
          <a:p>
            <a:r>
              <a:rPr lang="et-EE" u="sng" dirty="0" smtClean="0">
                <a:solidFill>
                  <a:srgbClr val="002060"/>
                </a:solidFill>
              </a:rPr>
              <a:t>Alates 1927. aastast hakati koolides õpetama normitud kirjakeelt.</a:t>
            </a:r>
            <a:endParaRPr lang="et-EE" u="sng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989369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1930. </a:t>
            </a:r>
            <a:r>
              <a:rPr lang="et-EE" dirty="0" smtClean="0"/>
              <a:t>aastateks kujunenud </a:t>
            </a:r>
            <a:r>
              <a:rPr lang="et-EE" dirty="0" smtClean="0">
                <a:solidFill>
                  <a:srgbClr val="002060"/>
                </a:solidFill>
              </a:rPr>
              <a:t>stabiilne keelesituatsioon</a:t>
            </a:r>
            <a:r>
              <a:rPr lang="et-EE" dirty="0" smtClean="0"/>
              <a:t>. Ametlikult tunnustati Veski ja Muugi otstarbekohasusest lähtumist. </a:t>
            </a:r>
            <a:r>
              <a:rPr lang="et-EE" dirty="0" smtClean="0">
                <a:solidFill>
                  <a:srgbClr val="7030A0"/>
                </a:solidFill>
              </a:rPr>
              <a:t>Koolis</a:t>
            </a:r>
            <a:r>
              <a:rPr lang="et-EE" dirty="0" smtClean="0"/>
              <a:t> aluseks </a:t>
            </a:r>
            <a:r>
              <a:rPr lang="et-EE" dirty="0" smtClean="0">
                <a:solidFill>
                  <a:srgbClr val="7030A0"/>
                </a:solidFill>
              </a:rPr>
              <a:t>Muugi õpikud </a:t>
            </a:r>
            <a:r>
              <a:rPr lang="et-EE" dirty="0" smtClean="0"/>
              <a:t>ja õigekeelsusnormiks tema </a:t>
            </a:r>
            <a:r>
              <a:rPr lang="et-EE" dirty="0" smtClean="0">
                <a:solidFill>
                  <a:srgbClr val="7030A0"/>
                </a:solidFill>
              </a:rPr>
              <a:t>sõnaraamat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Trükiteostel keeletoimetajad </a:t>
            </a:r>
            <a:r>
              <a:rPr lang="et-EE" dirty="0" smtClean="0"/>
              <a:t>(1929 .a Emakeele Seltsi üleskutse keeleliseks eelkorrektuuriks, ühtlustamaks ajalehekeelt), kaasa tulid nii ajalehed kui kirjastused. Eesmärk: </a:t>
            </a:r>
            <a:r>
              <a:rPr lang="et-EE" dirty="0" smtClean="0">
                <a:solidFill>
                  <a:srgbClr val="002060"/>
                </a:solidFill>
              </a:rPr>
              <a:t>vastavus normikirjakeele nõuetega</a:t>
            </a:r>
            <a:endParaRPr lang="et-E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3139" y="341784"/>
            <a:ext cx="8229600" cy="1143000"/>
          </a:xfrm>
        </p:spPr>
        <p:txBody>
          <a:bodyPr/>
          <a:lstStyle/>
          <a:p>
            <a:r>
              <a:rPr lang="et-EE" dirty="0" smtClean="0"/>
              <a:t>Kirjakeel nõukogude perioodil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26876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Pärast II maailmasõda</a:t>
            </a:r>
          </a:p>
          <a:p>
            <a:r>
              <a:rPr lang="et-EE" dirty="0" smtClean="0"/>
              <a:t>Vene keele mõju suurenemine avalikus keelekasutuses (ideoloogiline surve + otsekontaktid)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991692" y="2235863"/>
            <a:ext cx="8029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Sõnavara muutumine </a:t>
            </a:r>
            <a:r>
              <a:rPr lang="et-EE" dirty="0" smtClean="0"/>
              <a:t>– vene-eeskujulised sõnad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i</a:t>
            </a:r>
            <a:r>
              <a:rPr lang="et-EE" dirty="0" smtClean="0"/>
              <a:t>deoloogia: </a:t>
            </a:r>
            <a:r>
              <a:rPr lang="et-EE" i="1" dirty="0" smtClean="0"/>
              <a:t>agitpunkt, lööktööline, komnoor, kultuurimaja, rahvavaenlane,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e</a:t>
            </a:r>
            <a:r>
              <a:rPr lang="et-EE" dirty="0" smtClean="0"/>
              <a:t>ttevõtete, organisatsioonide nimed (sõnad </a:t>
            </a:r>
            <a:r>
              <a:rPr lang="et-EE" i="1" dirty="0" smtClean="0"/>
              <a:t>punane, uus, helge, edu, võit</a:t>
            </a:r>
            <a:r>
              <a:rPr lang="et-EE" dirty="0" smtClean="0"/>
              <a:t>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a</a:t>
            </a:r>
            <a:r>
              <a:rPr lang="et-EE" dirty="0" smtClean="0"/>
              <a:t>sjaajamiskeeleks asutuste vahel üha enam vene keel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239576" y="3436192"/>
            <a:ext cx="6780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Sõja ajal ja pärast seda ei tegutsenud ühtki ametlikku keelehoolde organit</a:t>
            </a:r>
          </a:p>
          <a:p>
            <a:r>
              <a:rPr lang="et-EE" dirty="0" smtClean="0"/>
              <a:t>1947 kirjastuste tarbeks Riikliku Kirjastuskeskuse keeltoimkond</a:t>
            </a:r>
          </a:p>
          <a:p>
            <a:r>
              <a:rPr lang="et-EE" dirty="0" smtClean="0"/>
              <a:t>Alustas Keele ja Kirjanduse Instituut. (mõlemal keelehoole)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871519" y="4636521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Keelekorraldustöö eesotsas J. V. Veski ja tema mõttekaaslased, eesmärgiga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r</a:t>
            </a:r>
            <a:r>
              <a:rPr lang="et-EE" dirty="0" smtClean="0"/>
              <a:t>ahvakeelsus,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v</a:t>
            </a:r>
            <a:r>
              <a:rPr lang="et-EE" dirty="0" smtClean="0"/>
              <a:t>äga kindlad normid,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Ühtlustamine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Traditsioonidest kinnihoidmine (mitte tegelik keeleareng)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467543" y="6237312"/>
            <a:ext cx="8396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Normitud kirjakeel traditsiooniline ja muutumatu: „Väike õigekeelsuse sõnaraamat“ (1953), „Õigekeelsuse sõnaraamat“ (1960)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27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5192" y="0"/>
            <a:ext cx="8229600" cy="1143000"/>
          </a:xfrm>
        </p:spPr>
        <p:txBody>
          <a:bodyPr/>
          <a:lstStyle/>
          <a:p>
            <a:r>
              <a:rPr lang="et-EE" dirty="0" smtClean="0"/>
              <a:t>VÕK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75" y="188639"/>
            <a:ext cx="1067561" cy="17035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7137" y="812611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Lõhe kirjakeele normingute ja tegeliku keelekasutuse vahel.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Õppimine seetõttu raske,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sest erinevus suur inimeste loomulikust keelesuhtlusest.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985354"/>
            <a:ext cx="7248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1960</a:t>
            </a:r>
            <a:r>
              <a:rPr lang="et-EE" dirty="0" smtClean="0"/>
              <a:t> Vabariiklik Õigekeelsuskomisjon (</a:t>
            </a:r>
            <a:r>
              <a:rPr lang="et-EE" dirty="0" smtClean="0">
                <a:solidFill>
                  <a:srgbClr val="002060"/>
                </a:solidFill>
              </a:rPr>
              <a:t>VÕK</a:t>
            </a:r>
            <a:r>
              <a:rPr lang="et-EE" dirty="0" smtClean="0"/>
              <a:t>),</a:t>
            </a:r>
          </a:p>
          <a:p>
            <a:r>
              <a:rPr lang="et-EE" dirty="0"/>
              <a:t>v</a:t>
            </a:r>
            <a:r>
              <a:rPr lang="et-EE" dirty="0" smtClean="0"/>
              <a:t>iimaks kirjakeele normingud tegeliku keelekasutusega vastavusse</a:t>
            </a:r>
          </a:p>
          <a:p>
            <a:r>
              <a:rPr lang="et-EE" u="sng" dirty="0"/>
              <a:t>e</a:t>
            </a:r>
            <a:r>
              <a:rPr lang="et-EE" u="sng" dirty="0" smtClean="0"/>
              <a:t>simene koosseis </a:t>
            </a:r>
            <a:r>
              <a:rPr lang="et-EE" dirty="0" smtClean="0"/>
              <a:t>	* tulemusteni ei jõudnud</a:t>
            </a:r>
          </a:p>
          <a:p>
            <a:r>
              <a:rPr lang="et-EE" dirty="0" smtClean="0"/>
              <a:t>			*töö soikus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398984" y="335699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10 a pärast keeleküsimused taas aktuaalsed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1972</a:t>
            </a:r>
            <a:r>
              <a:rPr lang="et-EE" dirty="0" smtClean="0"/>
              <a:t> </a:t>
            </a:r>
            <a:r>
              <a:rPr lang="et-EE" u="sng" dirty="0" smtClean="0"/>
              <a:t>uus õigekeelsuskomisjon</a:t>
            </a:r>
            <a:r>
              <a:rPr lang="et-EE" dirty="0" smtClean="0"/>
              <a:t>, ülesandega</a:t>
            </a:r>
          </a:p>
          <a:p>
            <a:r>
              <a:rPr lang="et-EE" dirty="0" smtClean="0"/>
              <a:t>* valida ja kinnitada 1976.a sõnaraamatusse sobivad keelendid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/>
              <a:t>h</a:t>
            </a:r>
            <a:r>
              <a:rPr lang="et-EE" dirty="0" smtClean="0"/>
              <a:t>akati rõhutama keelekorralduse soovituslikkust,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 smtClean="0"/>
              <a:t>lubama paralleelvorme (</a:t>
            </a:r>
            <a:r>
              <a:rPr lang="et-EE" i="1" dirty="0" smtClean="0"/>
              <a:t>de-</a:t>
            </a:r>
            <a:r>
              <a:rPr lang="et-EE" dirty="0" smtClean="0"/>
              <a:t> ja </a:t>
            </a:r>
            <a:r>
              <a:rPr lang="et-EE" i="1" dirty="0" smtClean="0"/>
              <a:t>i</a:t>
            </a:r>
            <a:r>
              <a:rPr lang="et-EE" dirty="0" smtClean="0"/>
              <a:t>-mitmus)</a:t>
            </a:r>
          </a:p>
          <a:p>
            <a:r>
              <a:rPr lang="et-EE" dirty="0" smtClean="0"/>
              <a:t>1976 ÕS – omas ajas pöördelise tähtsusega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361256" y="5229200"/>
            <a:ext cx="8421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1979 VÕKi </a:t>
            </a:r>
            <a:r>
              <a:rPr lang="et-EE" u="sng" dirty="0" smtClean="0"/>
              <a:t>kolmas koosseis</a:t>
            </a:r>
          </a:p>
          <a:p>
            <a:r>
              <a:rPr lang="et-EE" dirty="0" smtClean="0"/>
              <a:t>* keelenormide õpetamine koolis, lihtsustamise vajadus</a:t>
            </a:r>
          </a:p>
          <a:p>
            <a:r>
              <a:rPr lang="et-EE" dirty="0" smtClean="0"/>
              <a:t>Siit: tegeliku keelekasutuse jälgimine + normingute reeglipärastamine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-108519" y="6244295"/>
            <a:ext cx="9505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1979 – 1983 tegi VÕK palju otsuseid, lähendamaks norminguid tegelikule keelekasutusele</a:t>
            </a:r>
          </a:p>
          <a:p>
            <a:r>
              <a:rPr lang="et-EE" dirty="0" smtClean="0">
                <a:solidFill>
                  <a:srgbClr val="7030A0"/>
                </a:solidFill>
              </a:rPr>
              <a:t>Otsused „Kirjakeele teatajas 1979-1983“, </a:t>
            </a:r>
            <a:r>
              <a:rPr lang="et-EE" dirty="0" smtClean="0"/>
              <a:t>näit </a:t>
            </a:r>
            <a:r>
              <a:rPr lang="et-EE" i="1" dirty="0" smtClean="0"/>
              <a:t>tegelema-</a:t>
            </a:r>
            <a:r>
              <a:rPr lang="et-EE" dirty="0" smtClean="0"/>
              <a:t>tüübi rööpvormid: </a:t>
            </a:r>
            <a:r>
              <a:rPr lang="et-EE" sz="1600" i="1" dirty="0" smtClean="0"/>
              <a:t>tegeleda-tegelda</a:t>
            </a:r>
            <a:endParaRPr lang="et-EE" sz="1600" i="1" dirty="0"/>
          </a:p>
        </p:txBody>
      </p:sp>
    </p:spTree>
    <p:extLst>
      <p:ext uri="{BB962C8B-B14F-4D97-AF65-F5344CB8AC3E}">
        <p14:creationId xmlns:p14="http://schemas.microsoft.com/office/powerpoint/2010/main" val="34114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Kirjakeel taasiseseisvunud Eestis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1729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1729550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Kirjakeele kasutusala on laienenud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err="1"/>
              <a:t>v</a:t>
            </a:r>
            <a:r>
              <a:rPr lang="et-EE" dirty="0" err="1" smtClean="0"/>
              <a:t>õrokeste</a:t>
            </a:r>
            <a:r>
              <a:rPr lang="et-EE" dirty="0" smtClean="0"/>
              <a:t>, mulkide ja kihnlaste (identiteedi tugevnemisega),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murdeliste kirjakeelevariantide tekkimine,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l</a:t>
            </a:r>
            <a:r>
              <a:rPr lang="et-EE" dirty="0" smtClean="0"/>
              <a:t>isandunud internetisuhtluse keel,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s</a:t>
            </a:r>
            <a:r>
              <a:rPr lang="et-EE" dirty="0" smtClean="0"/>
              <a:t>uurenenud </a:t>
            </a:r>
            <a:r>
              <a:rPr lang="et-EE" dirty="0" smtClean="0">
                <a:solidFill>
                  <a:srgbClr val="002060"/>
                </a:solidFill>
              </a:rPr>
              <a:t>inglise keel osatähtsus al1990. aastatest</a:t>
            </a:r>
            <a:r>
              <a:rPr lang="et-EE" dirty="0" smtClean="0"/>
              <a:t>, keeles kõrvuti nii tsitaatlaenud  kui kohandatud kujud (</a:t>
            </a:r>
            <a:r>
              <a:rPr lang="et-EE" i="1" dirty="0" err="1" smtClean="0"/>
              <a:t>boyfriend</a:t>
            </a:r>
            <a:r>
              <a:rPr lang="et-EE" i="1" dirty="0" smtClean="0"/>
              <a:t> – </a:t>
            </a:r>
            <a:r>
              <a:rPr lang="et-EE" i="1" dirty="0" err="1" smtClean="0"/>
              <a:t>boifrend</a:t>
            </a:r>
            <a:r>
              <a:rPr lang="et-EE" i="1" dirty="0" smtClean="0"/>
              <a:t>, </a:t>
            </a:r>
            <a:r>
              <a:rPr lang="et-EE" i="1" dirty="0" err="1" smtClean="0"/>
              <a:t>cover</a:t>
            </a:r>
            <a:r>
              <a:rPr lang="et-EE" i="1" dirty="0" smtClean="0"/>
              <a:t> – </a:t>
            </a:r>
            <a:r>
              <a:rPr lang="et-EE" i="1" dirty="0" err="1" smtClean="0"/>
              <a:t>kaver</a:t>
            </a:r>
            <a:r>
              <a:rPr lang="et-EE" dirty="0" smtClean="0"/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4293096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Enamik uusi laensõnu kultuurilaenud, mis tulnud koos </a:t>
            </a:r>
            <a:r>
              <a:rPr lang="et-EE" dirty="0" smtClean="0"/>
              <a:t>mõistega,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t</a:t>
            </a:r>
            <a:r>
              <a:rPr lang="et-EE" dirty="0" smtClean="0"/>
              <a:t>eine osa on võetud sünonüümiks (vajaduseta) (</a:t>
            </a:r>
            <a:r>
              <a:rPr lang="et-EE" i="1" dirty="0" smtClean="0"/>
              <a:t>kreisi `hull`, kaif `joove´ + </a:t>
            </a:r>
            <a:r>
              <a:rPr lang="et-EE" i="1" dirty="0" err="1" smtClean="0"/>
              <a:t>diil</a:t>
            </a:r>
            <a:r>
              <a:rPr lang="et-EE" i="1" dirty="0" smtClean="0"/>
              <a:t>, drink, luuser</a:t>
            </a:r>
            <a:r>
              <a:rPr lang="et-EE" dirty="0" smtClean="0"/>
              <a:t> – slängiliku varjundiga)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573325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>
                <a:solidFill>
                  <a:srgbClr val="002060"/>
                </a:solidFill>
              </a:rPr>
              <a:t>Varem mõjutas keelt raamatutekst</a:t>
            </a:r>
            <a:r>
              <a:rPr lang="et-EE" dirty="0" smtClean="0"/>
              <a:t>, siis </a:t>
            </a:r>
            <a:r>
              <a:rPr lang="et-EE" u="sng" dirty="0" smtClean="0">
                <a:solidFill>
                  <a:srgbClr val="002060"/>
                </a:solidFill>
              </a:rPr>
              <a:t>nüüd ajakirjandusväljaannete </a:t>
            </a:r>
            <a:r>
              <a:rPr lang="et-EE" dirty="0" smtClean="0"/>
              <a:t>keelkasutus. Meediakeel on aga viimase 20 a jooksul lähenenud argikeelele, taotledes kujundlikkust ja vahetust, distantseerudes varasemast  kuivast ametlikkusest ja bürokraatlikkusest.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653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Emakeele Seltsi keeletoimkond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44522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Normi aluseks </a:t>
            </a:r>
          </a:p>
          <a:p>
            <a:r>
              <a:rPr lang="et-EE" dirty="0" smtClean="0">
                <a:hlinkClick r:id="rId2"/>
              </a:rPr>
              <a:t>ÕS 2006</a:t>
            </a:r>
            <a:r>
              <a:rPr lang="et-EE" dirty="0" smtClean="0"/>
              <a:t>, uus ilm 2013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932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3"/>
              </a:rPr>
              <a:t>Oma Keel</a:t>
            </a:r>
            <a:r>
              <a:rPr lang="et-EE" dirty="0" smtClean="0"/>
              <a:t> </a:t>
            </a:r>
            <a:r>
              <a:rPr lang="et-EE" dirty="0" err="1" smtClean="0"/>
              <a:t>al</a:t>
            </a:r>
            <a:r>
              <a:rPr lang="et-EE" dirty="0" smtClean="0"/>
              <a:t> 2000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70189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4"/>
              </a:rPr>
              <a:t>EKI – Keelenõuanne </a:t>
            </a:r>
            <a:endParaRPr lang="et-EE" dirty="0"/>
          </a:p>
          <a:p>
            <a:r>
              <a:rPr lang="et-EE" dirty="0" smtClean="0"/>
              <a:t>Keelenõuanne soovitab 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70189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/>
              <a:t>t</a:t>
            </a:r>
            <a:r>
              <a:rPr lang="et-EE" b="1" dirty="0" smtClean="0"/>
              <a:t>el: </a:t>
            </a:r>
            <a:r>
              <a:rPr lang="fi-FI" b="1" dirty="0" smtClean="0"/>
              <a:t>631 3731</a:t>
            </a:r>
            <a:r>
              <a:rPr lang="et-EE" b="1" dirty="0" smtClean="0"/>
              <a:t>, </a:t>
            </a:r>
            <a:r>
              <a:rPr lang="et-EE" b="1" dirty="0" smtClean="0">
                <a:hlinkClick r:id="rId5"/>
              </a:rPr>
              <a:t>meiliga</a:t>
            </a:r>
            <a:endParaRPr lang="fi-FI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5595" y="115610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Keelekorralduslik hooldetöö </a:t>
            </a:r>
            <a:r>
              <a:rPr lang="et-EE" dirty="0" smtClean="0">
                <a:hlinkClick r:id="rId6"/>
              </a:rPr>
              <a:t>Emakeele Seltsi keeletoimkonnal</a:t>
            </a:r>
            <a:r>
              <a:rPr lang="et-EE" dirty="0" smtClean="0"/>
              <a:t> (</a:t>
            </a:r>
            <a:r>
              <a:rPr lang="et-EE" dirty="0" err="1" smtClean="0"/>
              <a:t>al</a:t>
            </a:r>
            <a:r>
              <a:rPr lang="et-EE" smtClean="0"/>
              <a:t> 1993)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525595" y="152543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Kui II ms järel kohustuslik üks õige keelenorm, mis tuli selgeks õppida, </a:t>
            </a:r>
          </a:p>
          <a:p>
            <a:r>
              <a:rPr lang="et-EE" dirty="0" smtClean="0"/>
              <a:t>siis nüüd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/>
              <a:t> kirjakeelde sobivate variantide paljusus,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s</a:t>
            </a:r>
            <a:r>
              <a:rPr lang="et-EE" dirty="0" smtClean="0"/>
              <a:t>oovitused üldsusele (mitte ranged ettekirjutused),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r</a:t>
            </a:r>
            <a:r>
              <a:rPr lang="et-EE" dirty="0" smtClean="0"/>
              <a:t>ohkem vabadust (varasem pole kehtetuks kuulutatud).</a:t>
            </a:r>
            <a:endParaRPr lang="et-EE" dirty="0"/>
          </a:p>
        </p:txBody>
      </p:sp>
      <p:pic>
        <p:nvPicPr>
          <p:cNvPr id="9" name="Pilt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11" y="3846451"/>
            <a:ext cx="1116137" cy="15708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64626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8"/>
              </a:rPr>
              <a:t>Eesti keele käsiraamat</a:t>
            </a:r>
            <a:endParaRPr lang="et-EE" dirty="0"/>
          </a:p>
        </p:txBody>
      </p:sp>
      <p:pic>
        <p:nvPicPr>
          <p:cNvPr id="11" name="Pilt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149081"/>
            <a:ext cx="1268230" cy="12682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63282" y="3167777"/>
            <a:ext cx="5763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Norme vaja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a</a:t>
            </a:r>
            <a:r>
              <a:rPr lang="et-EE" dirty="0" smtClean="0"/>
              <a:t>metlikus keelekasutuses (lepingud, seadused),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h</a:t>
            </a:r>
            <a:r>
              <a:rPr lang="et-EE" dirty="0" smtClean="0"/>
              <a:t>aridussüsteemis,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t</a:t>
            </a:r>
            <a:r>
              <a:rPr lang="et-EE" dirty="0" smtClean="0"/>
              <a:t>eaduses,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a</a:t>
            </a:r>
            <a:r>
              <a:rPr lang="et-EE" dirty="0" smtClean="0"/>
              <a:t>valikkusele suunatud tarbe- ja </a:t>
            </a:r>
            <a:r>
              <a:rPr lang="et-EE" dirty="0" smtClean="0"/>
              <a:t>teabetekstides.</a:t>
            </a:r>
            <a:endParaRPr lang="et-EE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79" y="4869160"/>
            <a:ext cx="573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7030A0"/>
                </a:solidFill>
              </a:rPr>
              <a:t>Infoühiskonnas peab hakkama saama eesti keelega.</a:t>
            </a:r>
          </a:p>
          <a:p>
            <a:r>
              <a:rPr lang="et-EE" dirty="0"/>
              <a:t>p</a:t>
            </a:r>
            <a:r>
              <a:rPr lang="et-EE" dirty="0" smtClean="0"/>
              <a:t>rioriteet – keeletehnoloogia arendamine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352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60932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Loe lisa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494114" y="3323307"/>
            <a:ext cx="61206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Tänapäeva kirjakeele põhijooned: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t-EE" sz="2000" dirty="0" smtClean="0"/>
              <a:t>vabaduse suurenemine,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t-EE" sz="2000" dirty="0"/>
              <a:t>a</a:t>
            </a:r>
            <a:r>
              <a:rPr lang="et-EE" sz="2000" dirty="0" smtClean="0"/>
              <a:t>rgikeele väljendite tungimine ajakirjanduskeelde,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t-EE" sz="2000" dirty="0"/>
              <a:t>l</a:t>
            </a:r>
            <a:r>
              <a:rPr lang="et-EE" sz="2000" dirty="0" smtClean="0"/>
              <a:t>aensõnad põhiliselt inglise keelest,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t-EE" sz="2000" dirty="0"/>
              <a:t>k</a:t>
            </a:r>
            <a:r>
              <a:rPr lang="et-EE" sz="2000" dirty="0" smtClean="0"/>
              <a:t>irjakeele kasutusvaldkonnad  mitmekesistunud:</a:t>
            </a:r>
          </a:p>
          <a:p>
            <a:pPr lvl="2"/>
            <a:r>
              <a:rPr lang="et-EE" sz="2000" dirty="0" smtClean="0"/>
              <a:t> * tekkinud kirjaliku vestluse keel (sulam     	suulisest ja kirjalikust keelest)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340768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e</a:t>
            </a:r>
            <a:r>
              <a:rPr lang="et-EE" dirty="0" smtClean="0"/>
              <a:t>estikeelsed kasutajaliidesed, laiatarbesõnavara (MS Office, Windows),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e</a:t>
            </a:r>
            <a:r>
              <a:rPr lang="et-EE" dirty="0" smtClean="0"/>
              <a:t>estikeelne kõnetuvastus, dialoogsüsteemid, elektroonilised tekstikorpused, sõnastike loomine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562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materjalid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57395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sp>
        <p:nvSpPr>
          <p:cNvPr id="5" name="Ristkülik 4"/>
          <p:cNvSpPr/>
          <p:nvPr/>
        </p:nvSpPr>
        <p:spPr>
          <a:xfrm>
            <a:off x="611561" y="1389287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>
                <a:hlinkClick r:id="rId2"/>
              </a:rPr>
              <a:t>http://www.kirmus.ee/erni/autor/aavi_b.html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http://www.slideshare.net/Annean/johannes-aavik-ja-keelekorraldus</a:t>
            </a:r>
            <a:r>
              <a:rPr lang="et-EE" dirty="0" smtClean="0"/>
              <a:t> </a:t>
            </a:r>
          </a:p>
          <a:p>
            <a:r>
              <a:rPr lang="et-EE" dirty="0">
                <a:hlinkClick r:id="rId4"/>
              </a:rPr>
              <a:t>http://</a:t>
            </a:r>
            <a:r>
              <a:rPr lang="et-EE" dirty="0" smtClean="0">
                <a:hlinkClick r:id="rId4"/>
              </a:rPr>
              <a:t>kreutzwald.kirmus.ee/et/lisamaterjalid/ajatelje_materjalid?item_id=301&amp;table=Persons</a:t>
            </a: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22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23628" y="0"/>
            <a:ext cx="6552728" cy="980728"/>
          </a:xfrm>
        </p:spPr>
        <p:txBody>
          <a:bodyPr/>
          <a:lstStyle/>
          <a:p>
            <a:r>
              <a:rPr lang="et-EE" dirty="0" smtClean="0"/>
              <a:t>Üldiseloomustus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0135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575556" y="83671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20. </a:t>
            </a:r>
            <a:r>
              <a:rPr lang="et-EE" dirty="0"/>
              <a:t>s</a:t>
            </a:r>
            <a:r>
              <a:rPr lang="et-EE" dirty="0" smtClean="0"/>
              <a:t>aj algupoolel eesti kirjakeele kultuurkeeleks kujundamine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1408719" y="1206334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1918 – </a:t>
            </a:r>
            <a:r>
              <a:rPr lang="et-EE" dirty="0" smtClean="0">
                <a:solidFill>
                  <a:srgbClr val="002060"/>
                </a:solidFill>
              </a:rPr>
              <a:t>1939: </a:t>
            </a:r>
            <a:endParaRPr lang="et-EE" dirty="0" smtClean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arenes teaduskeel,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kujundati teadlikult eri alade  terminoloogiat,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m</a:t>
            </a:r>
            <a:r>
              <a:rPr lang="et-EE" dirty="0" smtClean="0"/>
              <a:t>itmefunktsiooniline kirjakeel (ametlik suhtlus, õiguses, majanduses, teadus-, ilukirjandus-, ajakirjandustekstides</a:t>
            </a:r>
            <a:r>
              <a:rPr lang="et-EE" dirty="0" smtClean="0"/>
              <a:t>).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392290" y="272609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Pärast I ms </a:t>
            </a:r>
            <a:r>
              <a:rPr lang="et-EE" u="sng" dirty="0" smtClean="0">
                <a:solidFill>
                  <a:srgbClr val="002060"/>
                </a:solidFill>
              </a:rPr>
              <a:t>taastati keelekorraldus </a:t>
            </a:r>
            <a:r>
              <a:rPr lang="et-EE" u="sng" dirty="0" smtClean="0">
                <a:solidFill>
                  <a:srgbClr val="002060"/>
                </a:solidFill>
              </a:rPr>
              <a:t>1947</a:t>
            </a:r>
            <a:r>
              <a:rPr lang="et-EE" dirty="0" smtClean="0"/>
              <a:t>, kus</a:t>
            </a:r>
            <a:endParaRPr lang="et-E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n</a:t>
            </a:r>
            <a:r>
              <a:rPr lang="et-EE" dirty="0" smtClean="0"/>
              <a:t>õukogude ajal kohustuslikkus keelekorralduses - üks kindel õige </a:t>
            </a:r>
            <a:r>
              <a:rPr lang="et-EE" dirty="0" smtClean="0"/>
              <a:t>variant,</a:t>
            </a:r>
            <a:endParaRPr lang="et-E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t</a:t>
            </a:r>
            <a:r>
              <a:rPr lang="et-EE" dirty="0" smtClean="0"/>
              <a:t>änapäeval – kirjakeelde sobivate variantide paljusus, soovitused </a:t>
            </a:r>
            <a:r>
              <a:rPr lang="et-EE" dirty="0" smtClean="0"/>
              <a:t>üldsusele.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2552530" y="3658674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Praegu: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u="sng" dirty="0" smtClean="0">
                <a:solidFill>
                  <a:srgbClr val="7030A0"/>
                </a:solidFill>
              </a:rPr>
              <a:t>sihikindel ja otstarbekohane keelekorraldus,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u="sng" dirty="0">
                <a:solidFill>
                  <a:srgbClr val="7030A0"/>
                </a:solidFill>
              </a:rPr>
              <a:t>u</a:t>
            </a:r>
            <a:r>
              <a:rPr lang="et-EE" u="sng" dirty="0" smtClean="0">
                <a:solidFill>
                  <a:srgbClr val="7030A0"/>
                </a:solidFill>
              </a:rPr>
              <a:t>latuslik </a:t>
            </a:r>
            <a:r>
              <a:rPr lang="et-EE" u="sng" dirty="0" smtClean="0">
                <a:solidFill>
                  <a:srgbClr val="7030A0"/>
                </a:solidFill>
              </a:rPr>
              <a:t>terminoloogiatöö.</a:t>
            </a:r>
            <a:endParaRPr lang="et-EE" u="sng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4786119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rgbClr val="002060"/>
                </a:solidFill>
              </a:rPr>
              <a:t>k</a:t>
            </a:r>
            <a:r>
              <a:rPr lang="et-EE" dirty="0" smtClean="0">
                <a:solidFill>
                  <a:srgbClr val="002060"/>
                </a:solidFill>
              </a:rPr>
              <a:t>orraldatud kirjakeel </a:t>
            </a:r>
            <a:r>
              <a:rPr lang="et-EE" dirty="0" smtClean="0"/>
              <a:t>= ulatuslik </a:t>
            </a:r>
            <a:r>
              <a:rPr lang="et-EE" dirty="0" smtClean="0">
                <a:solidFill>
                  <a:srgbClr val="002060"/>
                </a:solidFill>
              </a:rPr>
              <a:t>ühiskondlik kokkulepe </a:t>
            </a:r>
            <a:r>
              <a:rPr lang="et-EE" dirty="0" smtClean="0"/>
              <a:t>ja ühtse </a:t>
            </a:r>
            <a:r>
              <a:rPr lang="et-EE" dirty="0" smtClean="0">
                <a:solidFill>
                  <a:srgbClr val="002060"/>
                </a:solidFill>
              </a:rPr>
              <a:t>keelenormi aktsepteerimine</a:t>
            </a:r>
            <a:r>
              <a:rPr lang="et-EE" dirty="0" smtClean="0"/>
              <a:t> (normikeel lähtub kokkuleppelistest reeglitest).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203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99592" y="10701"/>
            <a:ext cx="4895800" cy="898019"/>
          </a:xfrm>
        </p:spPr>
        <p:txBody>
          <a:bodyPr/>
          <a:lstStyle/>
          <a:p>
            <a:pPr algn="l"/>
            <a:r>
              <a:rPr lang="et-EE" dirty="0" smtClean="0"/>
              <a:t>Keelekonverentsid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0701"/>
            <a:ext cx="3276600" cy="1390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7341" y="769245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20. saj alguses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omavaheline suhtluskeel haritlastel eesti keel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Kultuurielu koondus linnadesse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532" y="1676707"/>
            <a:ext cx="7668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Ilma ühtse kirjakeele normita oli raske kirjakeelt õpetada (ulatuslik keelekasutus tõi õigekirjutusliku mitmekesisuse – probleemiks koolihariduses) 	       mõte: korraldada üle-eestiline keelekoosolek</a:t>
            </a:r>
            <a:endParaRPr lang="et-EE" dirty="0"/>
          </a:p>
        </p:txBody>
      </p:sp>
      <p:cxnSp>
        <p:nvCxnSpPr>
          <p:cNvPr id="7" name="Sirge noolkonnektor 6"/>
          <p:cNvCxnSpPr/>
          <p:nvPr/>
        </p:nvCxnSpPr>
        <p:spPr>
          <a:xfrm>
            <a:off x="2186243" y="2420888"/>
            <a:ext cx="50405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55" y="2611639"/>
            <a:ext cx="4355976" cy="313932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30. </a:t>
            </a:r>
            <a:r>
              <a:rPr lang="et-EE" dirty="0">
                <a:solidFill>
                  <a:srgbClr val="002060"/>
                </a:solidFill>
              </a:rPr>
              <a:t>m</a:t>
            </a:r>
            <a:r>
              <a:rPr lang="et-EE" dirty="0" smtClean="0">
                <a:solidFill>
                  <a:srgbClr val="002060"/>
                </a:solidFill>
              </a:rPr>
              <a:t>ai 1908 Tapal </a:t>
            </a:r>
            <a:r>
              <a:rPr lang="et-EE" dirty="0" smtClean="0"/>
              <a:t>– häälduselt täpne kirjaviis muudab kirjakeele  liiga keeruliseks  (Eesti Kirjanduse Selts, Eestimaa Rahvahariduse Selts)</a:t>
            </a:r>
          </a:p>
          <a:p>
            <a:pPr marL="285750" indent="-285750">
              <a:buFont typeface="Arial" charset="0"/>
              <a:buChar char="•"/>
            </a:pPr>
            <a:r>
              <a:rPr lang="et-EE" dirty="0" smtClean="0"/>
              <a:t>kajama: </a:t>
            </a:r>
            <a:r>
              <a:rPr lang="et-EE" dirty="0" smtClean="0">
                <a:solidFill>
                  <a:srgbClr val="002060"/>
                </a:solidFill>
              </a:rPr>
              <a:t>keeleajaloo, murrete ja rahvapärase keelekasutuse otstarbekuse </a:t>
            </a:r>
            <a:r>
              <a:rPr lang="et-EE" dirty="0" smtClean="0"/>
              <a:t>arvestamine</a:t>
            </a:r>
          </a:p>
          <a:p>
            <a:pPr marL="285750" indent="-285750">
              <a:buFont typeface="Arial" charset="0"/>
              <a:buChar char="•"/>
            </a:pPr>
            <a:r>
              <a:rPr lang="et-EE" i="1" dirty="0" err="1">
                <a:solidFill>
                  <a:srgbClr val="002060"/>
                </a:solidFill>
              </a:rPr>
              <a:t>ä</a:t>
            </a:r>
            <a:r>
              <a:rPr lang="et-EE" i="1" dirty="0" err="1" smtClean="0">
                <a:solidFill>
                  <a:srgbClr val="002060"/>
                </a:solidFill>
              </a:rPr>
              <a:t>ä</a:t>
            </a:r>
            <a:r>
              <a:rPr lang="et-EE" i="1" dirty="0" smtClean="0">
                <a:solidFill>
                  <a:srgbClr val="002060"/>
                </a:solidFill>
              </a:rPr>
              <a:t> – ea </a:t>
            </a:r>
            <a:r>
              <a:rPr lang="et-EE" dirty="0" smtClean="0"/>
              <a:t>(</a:t>
            </a:r>
            <a:r>
              <a:rPr lang="et-EE" i="1" dirty="0" smtClean="0"/>
              <a:t>pea, seal, teadus</a:t>
            </a:r>
            <a:r>
              <a:rPr lang="et-EE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t-EE" i="1" dirty="0">
                <a:solidFill>
                  <a:srgbClr val="002060"/>
                </a:solidFill>
              </a:rPr>
              <a:t>h</a:t>
            </a:r>
            <a:r>
              <a:rPr lang="et-EE" dirty="0" smtClean="0">
                <a:solidFill>
                  <a:srgbClr val="002060"/>
                </a:solidFill>
              </a:rPr>
              <a:t> </a:t>
            </a:r>
            <a:r>
              <a:rPr lang="et-EE" dirty="0" smtClean="0"/>
              <a:t>kaotada, kus ebakindel (aganad, õrn, </a:t>
            </a:r>
            <a:r>
              <a:rPr lang="et-EE" dirty="0" err="1" smtClean="0"/>
              <a:t>ani</a:t>
            </a:r>
            <a:r>
              <a:rPr lang="et-EE" dirty="0" smtClean="0"/>
              <a:t>, </a:t>
            </a:r>
            <a:r>
              <a:rPr lang="et-EE" dirty="0" err="1" smtClean="0"/>
              <a:t>ernes</a:t>
            </a:r>
            <a:r>
              <a:rPr lang="et-EE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t-EE" i="1" dirty="0" err="1">
                <a:solidFill>
                  <a:srgbClr val="002060"/>
                </a:solidFill>
              </a:rPr>
              <a:t>a</a:t>
            </a:r>
            <a:r>
              <a:rPr lang="et-EE" i="1" dirty="0" err="1" smtClean="0">
                <a:solidFill>
                  <a:srgbClr val="002060"/>
                </a:solidFill>
              </a:rPr>
              <a:t>u</a:t>
            </a:r>
            <a:r>
              <a:rPr lang="et-EE" i="1" dirty="0" err="1" smtClean="0"/>
              <a:t>u</a:t>
            </a:r>
            <a:r>
              <a:rPr lang="et-EE" i="1" dirty="0" smtClean="0"/>
              <a:t>, </a:t>
            </a:r>
            <a:r>
              <a:rPr lang="et-EE" i="1" dirty="0" err="1" smtClean="0">
                <a:solidFill>
                  <a:srgbClr val="002060"/>
                </a:solidFill>
              </a:rPr>
              <a:t>nõu</a:t>
            </a:r>
            <a:r>
              <a:rPr lang="et-EE" i="1" dirty="0" err="1" smtClean="0"/>
              <a:t>u</a:t>
            </a:r>
            <a:r>
              <a:rPr lang="et-EE" dirty="0" smtClean="0"/>
              <a:t>, kaotada lõpust teine </a:t>
            </a:r>
            <a:r>
              <a:rPr lang="et-EE" i="1" dirty="0" smtClean="0"/>
              <a:t>u</a:t>
            </a:r>
            <a:endParaRPr lang="et-EE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64231" y="2690482"/>
            <a:ext cx="4779769" cy="313932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1909 konverents Tartus</a:t>
            </a:r>
          </a:p>
          <a:p>
            <a:r>
              <a:rPr lang="et-EE" i="1" dirty="0"/>
              <a:t>h</a:t>
            </a:r>
            <a:r>
              <a:rPr lang="et-EE" dirty="0" smtClean="0"/>
              <a:t> küsimus,</a:t>
            </a:r>
          </a:p>
          <a:p>
            <a:r>
              <a:rPr lang="et-EE" dirty="0"/>
              <a:t>ü</a:t>
            </a:r>
            <a:r>
              <a:rPr lang="et-EE" dirty="0" smtClean="0"/>
              <a:t>ksiksõnad: </a:t>
            </a:r>
            <a:r>
              <a:rPr lang="et-EE" i="1" dirty="0" err="1" smtClean="0"/>
              <a:t>katuksed</a:t>
            </a:r>
            <a:r>
              <a:rPr lang="et-EE" i="1" dirty="0" smtClean="0"/>
              <a:t> – katused, </a:t>
            </a:r>
            <a:r>
              <a:rPr lang="et-EE" i="1" dirty="0" err="1" smtClean="0"/>
              <a:t>kullassep</a:t>
            </a:r>
            <a:r>
              <a:rPr lang="et-EE" i="1" dirty="0" smtClean="0"/>
              <a:t> – kullassepp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1910 Tallinnas</a:t>
            </a:r>
          </a:p>
          <a:p>
            <a:r>
              <a:rPr lang="et-EE" i="1" dirty="0" err="1"/>
              <a:t>s</a:t>
            </a:r>
            <a:r>
              <a:rPr lang="et-EE" i="1" dirty="0" err="1" smtClean="0"/>
              <a:t>id</a:t>
            </a:r>
            <a:r>
              <a:rPr lang="et-EE" dirty="0" err="1" smtClean="0"/>
              <a:t>-</a:t>
            </a:r>
            <a:r>
              <a:rPr lang="et-EE" dirty="0" smtClean="0"/>
              <a:t> </a:t>
            </a:r>
            <a:r>
              <a:rPr lang="et-EE" dirty="0" err="1" smtClean="0"/>
              <a:t>mitm</a:t>
            </a:r>
            <a:r>
              <a:rPr lang="et-EE" dirty="0" smtClean="0"/>
              <a:t> osastav:  </a:t>
            </a:r>
            <a:r>
              <a:rPr lang="et-EE" i="1" dirty="0" smtClean="0"/>
              <a:t>juttusid vs </a:t>
            </a:r>
            <a:r>
              <a:rPr lang="et-EE" i="1" dirty="0" err="1" smtClean="0"/>
              <a:t>juttusi/jutte</a:t>
            </a:r>
            <a:r>
              <a:rPr lang="et-EE" i="1" dirty="0" smtClean="0"/>
              <a:t>,</a:t>
            </a:r>
          </a:p>
          <a:p>
            <a:r>
              <a:rPr lang="et-EE" dirty="0" err="1"/>
              <a:t>l</a:t>
            </a:r>
            <a:r>
              <a:rPr lang="et-EE" dirty="0" err="1" smtClean="0"/>
              <a:t>ihtmin</a:t>
            </a:r>
            <a:r>
              <a:rPr lang="et-EE" dirty="0" smtClean="0"/>
              <a:t>  </a:t>
            </a:r>
            <a:r>
              <a:rPr lang="et-EE" i="1" dirty="0" err="1" smtClean="0"/>
              <a:t>sivad</a:t>
            </a:r>
            <a:r>
              <a:rPr lang="et-EE" dirty="0" err="1" smtClean="0"/>
              <a:t>-vormist</a:t>
            </a:r>
            <a:r>
              <a:rPr lang="et-EE" dirty="0" smtClean="0"/>
              <a:t>  </a:t>
            </a:r>
            <a:r>
              <a:rPr lang="et-EE" i="1" dirty="0" err="1" smtClean="0"/>
              <a:t>sid</a:t>
            </a:r>
            <a:r>
              <a:rPr lang="et-EE" dirty="0" err="1" smtClean="0"/>
              <a:t>-</a:t>
            </a:r>
            <a:r>
              <a:rPr lang="et-EE" dirty="0" smtClean="0"/>
              <a:t> vormi: </a:t>
            </a:r>
            <a:r>
              <a:rPr lang="et-EE" i="1" dirty="0" err="1" smtClean="0"/>
              <a:t>laulsivad</a:t>
            </a:r>
            <a:r>
              <a:rPr lang="et-EE" i="1" dirty="0" smtClean="0"/>
              <a:t> – laulsid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1911 Tartus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v</a:t>
            </a:r>
            <a:r>
              <a:rPr lang="et-EE" dirty="0" smtClean="0"/>
              <a:t>õõrnimede ja –sõnade õigekirjutus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s</a:t>
            </a:r>
            <a:r>
              <a:rPr lang="et-EE" dirty="0" smtClean="0"/>
              <a:t>ihitise kasutamise reeglite sõnastamine</a:t>
            </a:r>
            <a:endParaRPr lang="et-EE" dirty="0"/>
          </a:p>
        </p:txBody>
      </p:sp>
      <p:cxnSp>
        <p:nvCxnSpPr>
          <p:cNvPr id="14" name="Sirge noolkonnektor 13"/>
          <p:cNvCxnSpPr/>
          <p:nvPr/>
        </p:nvCxnSpPr>
        <p:spPr>
          <a:xfrm flipH="1">
            <a:off x="1907704" y="2600037"/>
            <a:ext cx="4032448" cy="9044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1" y="5754729"/>
            <a:ext cx="9135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hlinkClick r:id="rId3"/>
              </a:rPr>
              <a:t>J. V. Veski „Eesti kirjakeele reeglid“ </a:t>
            </a:r>
            <a:r>
              <a:rPr lang="et-EE" dirty="0"/>
              <a:t>(1912)</a:t>
            </a:r>
          </a:p>
          <a:p>
            <a:r>
              <a:rPr lang="et-EE" dirty="0"/>
              <a:t>1918 rühmatööna 1910-1918 kirjakeele kokkuleppeid sisaldav  „Eesti keele õigekirjutuse-sõnaraamat“ (käsikiri läbi arutatud Eesti Kirjanduse Seltsi keeletoimkonna 167 koosolekul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556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Johannes Aaviku keeleuuendus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0000"/>
                </a:solidFill>
                <a:hlinkClick r:id="rId2"/>
              </a:rPr>
              <a:t>Aavik</a:t>
            </a:r>
            <a:endParaRPr lang="et-EE" dirty="0">
              <a:solidFill>
                <a:srgbClr val="000000"/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1960880" cy="2214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7784" y="1782108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0000"/>
                </a:solidFill>
              </a:rPr>
              <a:t>„</a:t>
            </a:r>
            <a:r>
              <a:rPr lang="et-EE" u="sng" dirty="0" smtClean="0">
                <a:solidFill>
                  <a:srgbClr val="002060"/>
                </a:solidFill>
              </a:rPr>
              <a:t>Keeleuuenduse äärmised võimalused</a:t>
            </a:r>
            <a:r>
              <a:rPr lang="et-EE" dirty="0" smtClean="0">
                <a:solidFill>
                  <a:srgbClr val="000000"/>
                </a:solidFill>
              </a:rPr>
              <a:t>“ 1924 </a:t>
            </a:r>
          </a:p>
          <a:p>
            <a:endParaRPr lang="et-EE" dirty="0">
              <a:solidFill>
                <a:srgbClr val="000000"/>
              </a:solidFill>
            </a:endParaRPr>
          </a:p>
          <a:p>
            <a:r>
              <a:rPr lang="et-EE" dirty="0" smtClean="0">
                <a:solidFill>
                  <a:srgbClr val="000000"/>
                </a:solidFill>
              </a:rPr>
              <a:t>siin: keel kui instrument, mis vajab pidevat täiustamist, vajadusel ka kunstlikku rikastamist</a:t>
            </a:r>
            <a:endParaRPr lang="et-EE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3813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0000"/>
                </a:solidFill>
                <a:hlinkClick r:id="rId4"/>
              </a:rPr>
              <a:t>Vaata lisaks</a:t>
            </a:r>
            <a:endParaRPr lang="et-EE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3187298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>
                <a:solidFill>
                  <a:srgbClr val="000000"/>
                </a:solidFill>
              </a:rPr>
              <a:t>Ses raamatus </a:t>
            </a:r>
            <a:r>
              <a:rPr lang="et-EE" b="1" dirty="0" err="1">
                <a:solidFill>
                  <a:srgbClr val="000000"/>
                </a:solidFill>
              </a:rPr>
              <a:t>tarvitet</a:t>
            </a:r>
            <a:r>
              <a:rPr lang="et-EE" b="1" dirty="0">
                <a:solidFill>
                  <a:srgbClr val="000000"/>
                </a:solidFill>
              </a:rPr>
              <a:t> tähtsamad </a:t>
            </a:r>
            <a:r>
              <a:rPr lang="et-EE" b="1" dirty="0" smtClean="0">
                <a:solidFill>
                  <a:srgbClr val="000000"/>
                </a:solidFill>
              </a:rPr>
              <a:t>keeleuuendused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i="1" dirty="0" smtClean="0">
                <a:solidFill>
                  <a:srgbClr val="000000"/>
                </a:solidFill>
              </a:rPr>
              <a:t>ü</a:t>
            </a:r>
            <a:r>
              <a:rPr lang="et-EE" dirty="0" smtClean="0">
                <a:solidFill>
                  <a:srgbClr val="000000"/>
                </a:solidFill>
              </a:rPr>
              <a:t> </a:t>
            </a:r>
            <a:r>
              <a:rPr lang="et-EE" dirty="0">
                <a:solidFill>
                  <a:srgbClr val="000000"/>
                </a:solidFill>
              </a:rPr>
              <a:t>asemel y;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>
                <a:solidFill>
                  <a:srgbClr val="000000"/>
                </a:solidFill>
              </a:rPr>
              <a:t>-</a:t>
            </a:r>
            <a:r>
              <a:rPr lang="et-EE" i="1" dirty="0" err="1">
                <a:solidFill>
                  <a:srgbClr val="000000"/>
                </a:solidFill>
              </a:rPr>
              <a:t>nud</a:t>
            </a:r>
            <a:r>
              <a:rPr lang="et-EE" dirty="0">
                <a:solidFill>
                  <a:srgbClr val="000000"/>
                </a:solidFill>
              </a:rPr>
              <a:t> asemel -</a:t>
            </a:r>
            <a:r>
              <a:rPr lang="et-EE" i="1" dirty="0" err="1">
                <a:solidFill>
                  <a:srgbClr val="000000"/>
                </a:solidFill>
              </a:rPr>
              <a:t>nd</a:t>
            </a:r>
            <a:r>
              <a:rPr lang="et-EE" dirty="0">
                <a:solidFill>
                  <a:srgbClr val="000000"/>
                </a:solidFill>
              </a:rPr>
              <a:t> (</a:t>
            </a:r>
            <a:r>
              <a:rPr lang="et-EE" i="1" dirty="0" err="1">
                <a:solidFill>
                  <a:srgbClr val="000000"/>
                </a:solidFill>
              </a:rPr>
              <a:t>lugend</a:t>
            </a:r>
            <a:r>
              <a:rPr lang="et-EE" dirty="0">
                <a:solidFill>
                  <a:srgbClr val="000000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>
                <a:solidFill>
                  <a:srgbClr val="000000"/>
                </a:solidFill>
              </a:rPr>
              <a:t>-</a:t>
            </a:r>
            <a:r>
              <a:rPr lang="et-EE" i="1" dirty="0" err="1">
                <a:solidFill>
                  <a:srgbClr val="000000"/>
                </a:solidFill>
              </a:rPr>
              <a:t>tud</a:t>
            </a:r>
            <a:r>
              <a:rPr lang="et-EE" dirty="0">
                <a:solidFill>
                  <a:srgbClr val="000000"/>
                </a:solidFill>
              </a:rPr>
              <a:t> asemel </a:t>
            </a:r>
            <a:r>
              <a:rPr lang="et-EE" i="1" dirty="0" smtClean="0">
                <a:solidFill>
                  <a:srgbClr val="000000"/>
                </a:solidFill>
              </a:rPr>
              <a:t> </a:t>
            </a:r>
            <a:r>
              <a:rPr lang="et-EE" dirty="0" smtClean="0">
                <a:solidFill>
                  <a:srgbClr val="000000"/>
                </a:solidFill>
              </a:rPr>
              <a:t>(</a:t>
            </a:r>
            <a:r>
              <a:rPr lang="et-EE" i="1" dirty="0">
                <a:solidFill>
                  <a:srgbClr val="000000"/>
                </a:solidFill>
              </a:rPr>
              <a:t>loet, </a:t>
            </a:r>
            <a:r>
              <a:rPr lang="et-EE" i="1" dirty="0" err="1">
                <a:solidFill>
                  <a:srgbClr val="000000"/>
                </a:solidFill>
              </a:rPr>
              <a:t>kirjutet</a:t>
            </a:r>
            <a:r>
              <a:rPr lang="et-EE" dirty="0">
                <a:solidFill>
                  <a:srgbClr val="000000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>
                <a:solidFill>
                  <a:srgbClr val="000000"/>
                </a:solidFill>
              </a:rPr>
              <a:t>-</a:t>
            </a:r>
            <a:r>
              <a:rPr lang="et-EE" i="1" dirty="0" err="1">
                <a:solidFill>
                  <a:srgbClr val="000000"/>
                </a:solidFill>
              </a:rPr>
              <a:t>tatakse</a:t>
            </a:r>
            <a:r>
              <a:rPr lang="et-EE" i="1" dirty="0">
                <a:solidFill>
                  <a:srgbClr val="000000"/>
                </a:solidFill>
              </a:rPr>
              <a:t>, -tati </a:t>
            </a:r>
            <a:r>
              <a:rPr lang="et-EE" dirty="0">
                <a:solidFill>
                  <a:srgbClr val="000000"/>
                </a:solidFill>
              </a:rPr>
              <a:t>jne. asemel -</a:t>
            </a:r>
            <a:r>
              <a:rPr lang="et-EE" i="1" dirty="0" err="1">
                <a:solidFill>
                  <a:srgbClr val="000000"/>
                </a:solidFill>
              </a:rPr>
              <a:t>tetakse</a:t>
            </a:r>
            <a:r>
              <a:rPr lang="et-EE" i="1" dirty="0">
                <a:solidFill>
                  <a:srgbClr val="000000"/>
                </a:solidFill>
              </a:rPr>
              <a:t>, -</a:t>
            </a:r>
            <a:r>
              <a:rPr lang="et-EE" i="1" dirty="0" err="1">
                <a:solidFill>
                  <a:srgbClr val="000000"/>
                </a:solidFill>
              </a:rPr>
              <a:t>teti</a:t>
            </a:r>
            <a:r>
              <a:rPr lang="et-EE" i="1" dirty="0">
                <a:solidFill>
                  <a:srgbClr val="00000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>
                <a:solidFill>
                  <a:srgbClr val="000000"/>
                </a:solidFill>
              </a:rPr>
              <a:t>-</a:t>
            </a:r>
            <a:r>
              <a:rPr lang="et-EE" i="1" dirty="0" err="1">
                <a:solidFill>
                  <a:srgbClr val="000000"/>
                </a:solidFill>
              </a:rPr>
              <a:t>le</a:t>
            </a:r>
            <a:r>
              <a:rPr lang="et-EE" dirty="0">
                <a:solidFill>
                  <a:srgbClr val="000000"/>
                </a:solidFill>
              </a:rPr>
              <a:t> asemel </a:t>
            </a:r>
            <a:r>
              <a:rPr lang="et-EE" i="1" dirty="0">
                <a:solidFill>
                  <a:srgbClr val="000000"/>
                </a:solidFill>
              </a:rPr>
              <a:t>-</a:t>
            </a:r>
            <a:r>
              <a:rPr lang="et-EE" i="1" dirty="0" err="1">
                <a:solidFill>
                  <a:srgbClr val="000000"/>
                </a:solidFill>
              </a:rPr>
              <a:t>lle</a:t>
            </a:r>
            <a:r>
              <a:rPr lang="et-EE" i="1" dirty="0">
                <a:solidFill>
                  <a:srgbClr val="000000"/>
                </a:solidFill>
              </a:rPr>
              <a:t> </a:t>
            </a:r>
            <a:r>
              <a:rPr lang="et-EE" dirty="0">
                <a:solidFill>
                  <a:srgbClr val="000000"/>
                </a:solidFill>
              </a:rPr>
              <a:t>kõrvalrõhulise silbi järel kolmesilbilisis sõnus </a:t>
            </a:r>
            <a:r>
              <a:rPr lang="et-EE" i="1" dirty="0">
                <a:solidFill>
                  <a:srgbClr val="000000"/>
                </a:solidFill>
              </a:rPr>
              <a:t>(</a:t>
            </a:r>
            <a:r>
              <a:rPr lang="et-EE" i="1" dirty="0" err="1">
                <a:solidFill>
                  <a:srgbClr val="000000"/>
                </a:solidFill>
              </a:rPr>
              <a:t>tuhandelle</a:t>
            </a:r>
            <a:r>
              <a:rPr lang="et-EE" dirty="0">
                <a:solidFill>
                  <a:srgbClr val="000000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i="1" dirty="0">
                <a:solidFill>
                  <a:srgbClr val="000000"/>
                </a:solidFill>
              </a:rPr>
              <a:t>-t </a:t>
            </a:r>
            <a:r>
              <a:rPr lang="et-EE" dirty="0">
                <a:solidFill>
                  <a:srgbClr val="000000"/>
                </a:solidFill>
              </a:rPr>
              <a:t>asemel </a:t>
            </a:r>
            <a:r>
              <a:rPr lang="et-EE" i="1" dirty="0">
                <a:solidFill>
                  <a:srgbClr val="000000"/>
                </a:solidFill>
              </a:rPr>
              <a:t>-nt </a:t>
            </a:r>
            <a:r>
              <a:rPr lang="et-EE" dirty="0">
                <a:solidFill>
                  <a:srgbClr val="000000"/>
                </a:solidFill>
              </a:rPr>
              <a:t>ainsuse partitiivis, kui </a:t>
            </a:r>
            <a:r>
              <a:rPr lang="et-EE" dirty="0" err="1">
                <a:solidFill>
                  <a:srgbClr val="000000"/>
                </a:solidFill>
              </a:rPr>
              <a:t>genetiivis</a:t>
            </a:r>
            <a:r>
              <a:rPr lang="et-EE" dirty="0">
                <a:solidFill>
                  <a:srgbClr val="000000"/>
                </a:solidFill>
              </a:rPr>
              <a:t> liitub silp </a:t>
            </a:r>
            <a:r>
              <a:rPr lang="et-EE" i="1" dirty="0">
                <a:solidFill>
                  <a:srgbClr val="000000"/>
                </a:solidFill>
              </a:rPr>
              <a:t>-me </a:t>
            </a:r>
            <a:r>
              <a:rPr lang="et-EE" dirty="0">
                <a:solidFill>
                  <a:srgbClr val="000000"/>
                </a:solidFill>
              </a:rPr>
              <a:t>: </a:t>
            </a:r>
            <a:r>
              <a:rPr lang="et-EE" i="1" dirty="0">
                <a:solidFill>
                  <a:srgbClr val="000000"/>
                </a:solidFill>
              </a:rPr>
              <a:t>ase (aseme), -</a:t>
            </a:r>
            <a:r>
              <a:rPr lang="et-EE" i="1" dirty="0" err="1">
                <a:solidFill>
                  <a:srgbClr val="000000"/>
                </a:solidFill>
              </a:rPr>
              <a:t>asent</a:t>
            </a:r>
            <a:r>
              <a:rPr lang="et-EE" i="1" dirty="0">
                <a:solidFill>
                  <a:srgbClr val="000000"/>
                </a:solidFill>
              </a:rPr>
              <a:t>, liige (liikme), -</a:t>
            </a:r>
            <a:r>
              <a:rPr lang="et-EE" i="1" dirty="0" err="1">
                <a:solidFill>
                  <a:srgbClr val="000000"/>
                </a:solidFill>
              </a:rPr>
              <a:t>liigent</a:t>
            </a:r>
            <a:r>
              <a:rPr lang="et-EE" dirty="0">
                <a:solidFill>
                  <a:srgbClr val="000000"/>
                </a:solidFill>
              </a:rPr>
              <a:t>, samust sõnust siis ka </a:t>
            </a:r>
            <a:r>
              <a:rPr lang="et-EE" dirty="0" err="1">
                <a:solidFill>
                  <a:srgbClr val="000000"/>
                </a:solidFill>
              </a:rPr>
              <a:t>mitm</a:t>
            </a:r>
            <a:r>
              <a:rPr lang="et-EE" dirty="0">
                <a:solidFill>
                  <a:srgbClr val="000000"/>
                </a:solidFill>
              </a:rPr>
              <a:t>. </a:t>
            </a:r>
            <a:r>
              <a:rPr lang="et-EE" dirty="0" err="1">
                <a:solidFill>
                  <a:srgbClr val="000000"/>
                </a:solidFill>
              </a:rPr>
              <a:t>genetiivis</a:t>
            </a:r>
            <a:r>
              <a:rPr lang="et-EE" dirty="0">
                <a:solidFill>
                  <a:srgbClr val="000000"/>
                </a:solidFill>
              </a:rPr>
              <a:t> </a:t>
            </a:r>
            <a:r>
              <a:rPr lang="et-EE" i="1" dirty="0">
                <a:solidFill>
                  <a:srgbClr val="000000"/>
                </a:solidFill>
              </a:rPr>
              <a:t>-</a:t>
            </a:r>
            <a:r>
              <a:rPr lang="et-EE" i="1" dirty="0" err="1">
                <a:solidFill>
                  <a:srgbClr val="000000"/>
                </a:solidFill>
              </a:rPr>
              <a:t>nde</a:t>
            </a:r>
            <a:r>
              <a:rPr lang="et-EE" i="1" dirty="0">
                <a:solidFill>
                  <a:srgbClr val="000000"/>
                </a:solidFill>
              </a:rPr>
              <a:t> : liigende.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err="1">
                <a:solidFill>
                  <a:srgbClr val="000000"/>
                </a:solidFill>
              </a:rPr>
              <a:t>Pääleselle</a:t>
            </a:r>
            <a:r>
              <a:rPr lang="et-EE" dirty="0">
                <a:solidFill>
                  <a:srgbClr val="000000"/>
                </a:solidFill>
              </a:rPr>
              <a:t> veel muid uuendusi, nagu </a:t>
            </a:r>
            <a:r>
              <a:rPr lang="et-EE" i="1" dirty="0">
                <a:solidFill>
                  <a:srgbClr val="000000"/>
                </a:solidFill>
              </a:rPr>
              <a:t>i</a:t>
            </a:r>
            <a:r>
              <a:rPr lang="et-EE" dirty="0">
                <a:solidFill>
                  <a:srgbClr val="000000"/>
                </a:solidFill>
              </a:rPr>
              <a:t>-mitmusi, nominatiivseid liitumusi jne. </a:t>
            </a:r>
            <a:r>
              <a:rPr lang="et-EE" i="1" dirty="0" smtClean="0">
                <a:solidFill>
                  <a:srgbClr val="000000"/>
                </a:solidFill>
              </a:rPr>
              <a:t>(Raamatukoi)</a:t>
            </a:r>
            <a:endParaRPr lang="et-EE" i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798332"/>
            <a:ext cx="196088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1910 lõpetanud Helsingi ülikooli romaani filoloogi ning soome keele ja kirjanduse magistrina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2212400" y="1412776"/>
            <a:ext cx="668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Radikaalne keeleuuendaja nii sõnavaras kui grammatikas</a:t>
            </a:r>
            <a:endParaRPr lang="et-E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Aaviku keelekorralduse põhimõtted</a:t>
            </a: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20468"/>
              </p:ext>
            </p:extLst>
          </p:nvPr>
        </p:nvGraphicFramePr>
        <p:xfrm>
          <a:off x="251520" y="1844824"/>
          <a:ext cx="82809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191"/>
                <a:gridCol w="571072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Aaviku keelekorralduse  põhiprintsiibid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1. otstarbekohasus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rikkus, selgus, täpsus, lühemus, kerge õpitavus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2.iIlu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häälikuline heakõla, stiililis-psühholoogiline ilu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3.omapärasus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oma, soomeugrilise eelistamine võõrale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3429000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Lühendamise ahel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l</a:t>
            </a:r>
            <a:r>
              <a:rPr lang="et-EE" dirty="0" smtClean="0"/>
              <a:t>ause asemel võimalikult kaks sõna (</a:t>
            </a:r>
            <a:r>
              <a:rPr lang="et-EE" i="1" dirty="0" smtClean="0"/>
              <a:t>laps, kellel ema ega isa ei ole – orb),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l</a:t>
            </a:r>
            <a:r>
              <a:rPr lang="et-EE" dirty="0" smtClean="0"/>
              <a:t>ahus olevate sõnade asemel võimalikult nimetavaliselt liitunud kaksiksõna (</a:t>
            </a:r>
            <a:r>
              <a:rPr lang="et-EE" i="1" dirty="0" smtClean="0"/>
              <a:t>vaene laps – vaeslaps),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k</a:t>
            </a:r>
            <a:r>
              <a:rPr lang="et-EE" dirty="0" smtClean="0"/>
              <a:t>aksiksõna asemel võimalikult iseseisev juursõna (</a:t>
            </a:r>
            <a:r>
              <a:rPr lang="et-EE" i="1" dirty="0" smtClean="0"/>
              <a:t>vaeslaps – orb</a:t>
            </a:r>
            <a:r>
              <a:rPr lang="et-EE" dirty="0" smtClean="0"/>
              <a:t>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669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Keeleuuendus sõnavaras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Aavik soovitas uute sõnade kunstlikku loomist, kus vaid eesti keelele omased </a:t>
            </a:r>
            <a:r>
              <a:rPr lang="et-EE" dirty="0" smtClean="0"/>
              <a:t>häälikujärjendid.</a:t>
            </a:r>
            <a:endParaRPr lang="et-EE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36393"/>
              </p:ext>
            </p:extLst>
          </p:nvPr>
        </p:nvGraphicFramePr>
        <p:xfrm>
          <a:off x="443880" y="1840000"/>
          <a:ext cx="232792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08012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Aaviku tehissõnad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muide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1914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ese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1915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lünk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1917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kolp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1919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1920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embama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1921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naasma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1921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reetma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1921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laup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1928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malbe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1929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meenuma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1930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nõme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1932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0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Aaviku pakutud soome laensõnad</a:t>
            </a:r>
            <a:endParaRPr lang="et-EE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82879"/>
              </p:ext>
            </p:extLst>
          </p:nvPr>
        </p:nvGraphicFramePr>
        <p:xfrm>
          <a:off x="467544" y="1628800"/>
          <a:ext cx="784887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184576"/>
              </a:tblGrid>
              <a:tr h="447824">
                <a:tc>
                  <a:txBody>
                    <a:bodyPr/>
                    <a:lstStyle/>
                    <a:p>
                      <a:r>
                        <a:rPr lang="et-EE" b="0" dirty="0" smtClean="0">
                          <a:solidFill>
                            <a:schemeClr val="tx1"/>
                          </a:solidFill>
                        </a:rPr>
                        <a:t>Emotsioonisõnavara</a:t>
                      </a:r>
                      <a:endParaRPr lang="et-E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b="0" i="1" dirty="0" smtClean="0">
                          <a:solidFill>
                            <a:schemeClr val="tx1"/>
                          </a:solidFill>
                        </a:rPr>
                        <a:t>hurmama, hämmastama, ihalema, kiinduma, masendama, raev, veetlema</a:t>
                      </a:r>
                      <a:endParaRPr lang="et-EE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0" dirty="0" smtClean="0">
                          <a:solidFill>
                            <a:schemeClr val="tx1"/>
                          </a:solidFill>
                        </a:rPr>
                        <a:t>Kultuuri ja hariduse sõnavara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b="0" i="1" dirty="0" smtClean="0">
                          <a:solidFill>
                            <a:schemeClr val="tx1"/>
                          </a:solidFill>
                        </a:rPr>
                        <a:t>loeng, näidend, näitlema, toimetaja, ülikool, üliõpilane</a:t>
                      </a:r>
                      <a:endParaRPr lang="et-EE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0" dirty="0" smtClean="0">
                          <a:solidFill>
                            <a:schemeClr val="tx1"/>
                          </a:solidFill>
                        </a:rPr>
                        <a:t>Ühiskondliku elu sõnavara</a:t>
                      </a:r>
                      <a:endParaRPr lang="et-E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b="0" i="1" dirty="0" smtClean="0">
                          <a:solidFill>
                            <a:schemeClr val="tx1"/>
                          </a:solidFill>
                        </a:rPr>
                        <a:t>alistama, erak, esimees, osakond, haldama, sangar, sugupõlv</a:t>
                      </a:r>
                      <a:endParaRPr lang="et-EE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0" dirty="0" smtClean="0">
                          <a:solidFill>
                            <a:schemeClr val="tx1"/>
                          </a:solidFill>
                        </a:rPr>
                        <a:t>Abstraktne sõnavara</a:t>
                      </a:r>
                      <a:endParaRPr lang="et-E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b="0" i="1" dirty="0" smtClean="0">
                          <a:solidFill>
                            <a:schemeClr val="tx1"/>
                          </a:solidFill>
                        </a:rPr>
                        <a:t>alge, hetk, käsitama, pahe. Seik, suhtuma, tasapind, tõsiasi, unelm</a:t>
                      </a:r>
                      <a:endParaRPr lang="et-EE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0" dirty="0" smtClean="0">
                          <a:solidFill>
                            <a:schemeClr val="tx1"/>
                          </a:solidFill>
                        </a:rPr>
                        <a:t>Omadussõnad</a:t>
                      </a:r>
                      <a:endParaRPr lang="et-E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b="0" i="1" dirty="0" smtClean="0">
                          <a:solidFill>
                            <a:schemeClr val="tx1"/>
                          </a:solidFill>
                        </a:rPr>
                        <a:t>aldis, jäik, hajameelne, kummaline, reibas, sünge, tavapärane, tõhus, üksmeelne</a:t>
                      </a:r>
                      <a:endParaRPr lang="et-EE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08518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Juba 19. saj lõpul olid keelemehed teadlikult soome keelest sõnu laenanud, see süvenes 20. saj alguses tänu </a:t>
            </a:r>
            <a:r>
              <a:rPr lang="et-EE" dirty="0"/>
              <a:t>A</a:t>
            </a:r>
            <a:r>
              <a:rPr lang="et-EE" dirty="0" smtClean="0"/>
              <a:t>aviku sihiteadlikkusele (pakkus välja üle 800 meie häälikusüsteemile sobiva soome laensõna)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616530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Nii mõnigi sõna võeti kasutusele hoopis hiljem:  </a:t>
            </a:r>
            <a:r>
              <a:rPr lang="et-EE" i="1" dirty="0" smtClean="0"/>
              <a:t>süüme</a:t>
            </a:r>
            <a:r>
              <a:rPr lang="et-EE" dirty="0" smtClean="0"/>
              <a:t> `südametunnistus`, </a:t>
            </a:r>
            <a:r>
              <a:rPr lang="et-EE" i="1" dirty="0" smtClean="0"/>
              <a:t>meede</a:t>
            </a:r>
            <a:r>
              <a:rPr lang="et-EE" dirty="0" smtClean="0"/>
              <a:t> `abinõu`, </a:t>
            </a:r>
            <a:r>
              <a:rPr lang="et-EE" i="1" dirty="0" smtClean="0"/>
              <a:t>tarnima</a:t>
            </a:r>
            <a:r>
              <a:rPr lang="et-EE" dirty="0" smtClean="0"/>
              <a:t> ´millegagi </a:t>
            </a:r>
            <a:r>
              <a:rPr lang="et-EE" dirty="0" err="1" smtClean="0"/>
              <a:t>varustama`jne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444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Keeleuuendus grammatikas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7809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Aavik uuendas ja täiendas vormisüsteemi:  lühemad ja parema kõlaga vormid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i="1" dirty="0">
                <a:solidFill>
                  <a:srgbClr val="7030A0"/>
                </a:solidFill>
              </a:rPr>
              <a:t>i</a:t>
            </a:r>
            <a:r>
              <a:rPr lang="et-EE" dirty="0" smtClean="0">
                <a:solidFill>
                  <a:srgbClr val="7030A0"/>
                </a:solidFill>
              </a:rPr>
              <a:t>-mitmuse</a:t>
            </a:r>
            <a:r>
              <a:rPr lang="et-EE" dirty="0" smtClean="0"/>
              <a:t> vormid </a:t>
            </a:r>
            <a:r>
              <a:rPr lang="et-EE" i="1" dirty="0" smtClean="0"/>
              <a:t>de</a:t>
            </a:r>
            <a:r>
              <a:rPr lang="et-EE" dirty="0" smtClean="0"/>
              <a:t>-mitmuse asemel (</a:t>
            </a:r>
            <a:r>
              <a:rPr lang="et-EE" i="1" dirty="0" smtClean="0"/>
              <a:t>suur</a:t>
            </a:r>
            <a:r>
              <a:rPr lang="et-EE" i="1" dirty="0" smtClean="0">
                <a:solidFill>
                  <a:srgbClr val="C00000"/>
                </a:solidFill>
              </a:rPr>
              <a:t>i</a:t>
            </a:r>
            <a:r>
              <a:rPr lang="et-EE" i="1" dirty="0" smtClean="0"/>
              <a:t>s mets</a:t>
            </a:r>
            <a:r>
              <a:rPr lang="et-EE" i="1" dirty="0" smtClean="0">
                <a:solidFill>
                  <a:srgbClr val="C00000"/>
                </a:solidFill>
              </a:rPr>
              <a:t>i</a:t>
            </a:r>
            <a:r>
              <a:rPr lang="et-EE" i="1" dirty="0" smtClean="0"/>
              <a:t>s, raamatu</a:t>
            </a:r>
            <a:r>
              <a:rPr lang="et-EE" i="1" dirty="0" smtClean="0">
                <a:solidFill>
                  <a:srgbClr val="C00000"/>
                </a:solidFill>
              </a:rPr>
              <a:t>i</a:t>
            </a:r>
            <a:r>
              <a:rPr lang="et-EE" i="1" dirty="0" smtClean="0"/>
              <a:t>s</a:t>
            </a:r>
            <a:r>
              <a:rPr lang="et-EE" dirty="0" smtClean="0"/>
              <a:t>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7030A0"/>
                </a:solidFill>
              </a:rPr>
              <a:t>l</a:t>
            </a:r>
            <a:r>
              <a:rPr lang="et-EE" dirty="0" smtClean="0">
                <a:solidFill>
                  <a:srgbClr val="7030A0"/>
                </a:solidFill>
              </a:rPr>
              <a:t>ühike sisseütlev </a:t>
            </a:r>
            <a:r>
              <a:rPr lang="et-EE" i="1" dirty="0" err="1" smtClean="0"/>
              <a:t>–sse</a:t>
            </a:r>
            <a:r>
              <a:rPr lang="et-EE" i="1" dirty="0" smtClean="0"/>
              <a:t> </a:t>
            </a:r>
            <a:r>
              <a:rPr lang="et-EE" dirty="0" smtClean="0"/>
              <a:t>asemel (</a:t>
            </a:r>
            <a:r>
              <a:rPr lang="et-EE" i="1" dirty="0" smtClean="0"/>
              <a:t>jõkke, tallu, sohu, öhe</a:t>
            </a:r>
            <a:r>
              <a:rPr lang="et-EE" dirty="0" smtClean="0"/>
              <a:t>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i="1" dirty="0">
                <a:solidFill>
                  <a:srgbClr val="7030A0"/>
                </a:solidFill>
              </a:rPr>
              <a:t>k</a:t>
            </a:r>
            <a:r>
              <a:rPr lang="et-EE" i="1" dirty="0" smtClean="0">
                <a:solidFill>
                  <a:srgbClr val="7030A0"/>
                </a:solidFill>
              </a:rPr>
              <a:t>õige</a:t>
            </a:r>
            <a:r>
              <a:rPr lang="et-EE" dirty="0" smtClean="0">
                <a:solidFill>
                  <a:srgbClr val="7030A0"/>
                </a:solidFill>
              </a:rPr>
              <a:t>-ülivõrde asemel lühike </a:t>
            </a:r>
            <a:r>
              <a:rPr lang="et-EE" dirty="0" smtClean="0"/>
              <a:t>(</a:t>
            </a:r>
            <a:r>
              <a:rPr lang="et-EE" i="1" dirty="0" smtClean="0"/>
              <a:t>parim, suurim, sügavaim</a:t>
            </a:r>
            <a:r>
              <a:rPr lang="et-EE" dirty="0" smtClean="0"/>
              <a:t>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e</a:t>
            </a:r>
            <a:r>
              <a:rPr lang="et-EE" dirty="0" smtClean="0"/>
              <a:t>lustas </a:t>
            </a:r>
            <a:r>
              <a:rPr lang="et-EE" dirty="0" smtClean="0">
                <a:solidFill>
                  <a:srgbClr val="7030A0"/>
                </a:solidFill>
              </a:rPr>
              <a:t>viisiütleva</a:t>
            </a:r>
            <a:r>
              <a:rPr lang="et-EE" dirty="0" smtClean="0"/>
              <a:t> (</a:t>
            </a:r>
            <a:r>
              <a:rPr lang="et-EE" i="1" dirty="0" smtClean="0"/>
              <a:t>suuri silmi, avasui</a:t>
            </a:r>
            <a:r>
              <a:rPr lang="et-EE" dirty="0" smtClean="0"/>
              <a:t>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7030A0"/>
                </a:solidFill>
              </a:rPr>
              <a:t>ü</a:t>
            </a:r>
            <a:r>
              <a:rPr lang="et-EE" dirty="0" smtClean="0">
                <a:solidFill>
                  <a:srgbClr val="7030A0"/>
                </a:solidFill>
              </a:rPr>
              <a:t>hesõnalised tingiv ja kaudne kõneviis </a:t>
            </a:r>
            <a:r>
              <a:rPr lang="et-EE" dirty="0" smtClean="0"/>
              <a:t>täismineviku kahesõnalise asemel (</a:t>
            </a:r>
            <a:r>
              <a:rPr lang="et-EE" i="1" dirty="0" smtClean="0"/>
              <a:t>oleksime võinud - võinuksime, olevat olnud – olnuvat</a:t>
            </a:r>
            <a:r>
              <a:rPr lang="et-EE" dirty="0" smtClean="0"/>
              <a:t>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i="1" dirty="0" smtClean="0">
                <a:solidFill>
                  <a:srgbClr val="7030A0"/>
                </a:solidFill>
              </a:rPr>
              <a:t>maks</a:t>
            </a:r>
            <a:r>
              <a:rPr lang="et-EE" dirty="0" smtClean="0">
                <a:solidFill>
                  <a:srgbClr val="7030A0"/>
                </a:solidFill>
              </a:rPr>
              <a:t>-vorm</a:t>
            </a:r>
            <a:r>
              <a:rPr lang="et-EE" dirty="0" smtClean="0"/>
              <a:t> (</a:t>
            </a:r>
            <a:r>
              <a:rPr lang="et-EE" i="1" dirty="0" smtClean="0"/>
              <a:t>abistamaks sugulasi</a:t>
            </a:r>
            <a:r>
              <a:rPr lang="et-EE" dirty="0" smtClean="0"/>
              <a:t>).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Kõik uuendused ei tulnud kasutusele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l</a:t>
            </a:r>
            <a:r>
              <a:rPr lang="et-EE" dirty="0" smtClean="0"/>
              <a:t>ühikesed kesksõnavormid (</a:t>
            </a:r>
            <a:r>
              <a:rPr lang="et-EE" i="1" dirty="0" err="1" smtClean="0"/>
              <a:t>läind</a:t>
            </a:r>
            <a:r>
              <a:rPr lang="et-EE" i="1" dirty="0" smtClean="0"/>
              <a:t>, </a:t>
            </a:r>
            <a:r>
              <a:rPr lang="et-EE" i="1" dirty="0" err="1" smtClean="0"/>
              <a:t>teind</a:t>
            </a:r>
            <a:r>
              <a:rPr lang="et-EE" i="1" dirty="0" smtClean="0"/>
              <a:t>, </a:t>
            </a:r>
            <a:r>
              <a:rPr lang="et-EE" i="1" dirty="0" err="1" smtClean="0"/>
              <a:t>kasutet</a:t>
            </a:r>
            <a:r>
              <a:rPr lang="et-EE" i="1" dirty="0" smtClean="0"/>
              <a:t> – </a:t>
            </a:r>
            <a:r>
              <a:rPr lang="et-EE" dirty="0" smtClean="0"/>
              <a:t>stiilivõttena praegu) - 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i="1" dirty="0" err="1"/>
              <a:t>n</a:t>
            </a:r>
            <a:r>
              <a:rPr lang="et-EE" i="1" dirty="0" err="1" smtClean="0"/>
              <a:t>o</a:t>
            </a:r>
            <a:r>
              <a:rPr lang="et-EE" dirty="0" err="1" smtClean="0"/>
              <a:t>-abisünaga</a:t>
            </a:r>
            <a:r>
              <a:rPr lang="et-EE" dirty="0" smtClean="0"/>
              <a:t> omastav kääne ( </a:t>
            </a:r>
            <a:r>
              <a:rPr lang="et-EE" i="1" dirty="0" smtClean="0"/>
              <a:t>maja no onu </a:t>
            </a:r>
            <a:r>
              <a:rPr lang="et-EE" dirty="0" smtClean="0"/>
              <a:t>´onu maja`).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4712370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Keeleuuendusele palju vastaseid.</a:t>
            </a:r>
          </a:p>
          <a:p>
            <a:r>
              <a:rPr lang="et-EE" dirty="0" smtClean="0"/>
              <a:t>Vanema põlvkonna kirjamehed leidsid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uuendused ei tohiks liiga palju erineda tegelikust keelekasutusest,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p</a:t>
            </a:r>
            <a:r>
              <a:rPr lang="et-EE" dirty="0" smtClean="0"/>
              <a:t>eaksid sobima olemasolevasse keelesüsteemi,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p</a:t>
            </a:r>
            <a:r>
              <a:rPr lang="et-EE" dirty="0" smtClean="0"/>
              <a:t>ooldasid keele loomulikku arengut.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211669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Aaviku </a:t>
            </a:r>
            <a:r>
              <a:rPr lang="et-EE" dirty="0" smtClean="0">
                <a:solidFill>
                  <a:srgbClr val="002060"/>
                </a:solidFill>
              </a:rPr>
              <a:t>uuenduslikku keelekasutust viljelesid nooremad haritlased</a:t>
            </a:r>
            <a:r>
              <a:rPr lang="et-EE" dirty="0" smtClean="0"/>
              <a:t>: Villem </a:t>
            </a:r>
            <a:r>
              <a:rPr lang="et-EE" dirty="0" err="1" smtClean="0"/>
              <a:t>Grünthal-Ridala</a:t>
            </a:r>
            <a:r>
              <a:rPr lang="et-EE" dirty="0" smtClean="0"/>
              <a:t>, rühmitus </a:t>
            </a:r>
            <a:r>
              <a:rPr lang="et-EE" dirty="0" err="1" smtClean="0"/>
              <a:t>Tarapita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75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JOHANNES Voldemar Veski keelekorraldajana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9249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Veski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7122"/>
            <a:ext cx="1590675" cy="2085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1760" y="2463279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rgbClr val="0070C0"/>
                </a:solidFill>
              </a:rPr>
              <a:t>„Eesti kirjakeele edasiarendamise teedest“ </a:t>
            </a:r>
            <a:r>
              <a:rPr lang="et-EE" dirty="0" smtClean="0"/>
              <a:t>– artikkel 1913 – milles: keel kui elusorganism, mis areneb ise 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selle radikaalne ja järsk muutmine pole õige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h</a:t>
            </a:r>
            <a:r>
              <a:rPr lang="et-EE" dirty="0" smtClean="0"/>
              <a:t>indas kirjakeele selgust ja reeglipärasust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o</a:t>
            </a:r>
            <a:r>
              <a:rPr lang="et-EE" dirty="0" smtClean="0"/>
              <a:t>luliseks pidas tarbe- ja teaduskeelt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s</a:t>
            </a:r>
            <a:r>
              <a:rPr lang="et-EE" dirty="0" smtClean="0"/>
              <a:t>õnavara rikastamise allikaks sobib murdekeel ja vanem kirjakeel (ka oskussõnu murdekeelest võtta ja uusi tuletisi teha; muudest keeltest laenamine on viimane)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2" y="155679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Erialalt loodusteadlane, </a:t>
            </a:r>
            <a:r>
              <a:rPr lang="et-EE" dirty="0" smtClean="0">
                <a:solidFill>
                  <a:srgbClr val="002060"/>
                </a:solidFill>
              </a:rPr>
              <a:t>keeleteaduses iseõppija</a:t>
            </a:r>
            <a:r>
              <a:rPr lang="et-EE" dirty="0" smtClean="0"/>
              <a:t>, hiljem pedagoog, keeletoimetaja, terminoloog, keelekorraldaja, Tartu Ülikooli eesti keele lektor, hiljem professor ning ETA akadeemik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797152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Hinnatud oskussõnavara loojana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1919</a:t>
            </a:r>
            <a:r>
              <a:rPr lang="et-EE" dirty="0" smtClean="0"/>
              <a:t> sai </a:t>
            </a:r>
            <a:r>
              <a:rPr lang="et-EE" u="sng" dirty="0" smtClean="0">
                <a:solidFill>
                  <a:srgbClr val="002060"/>
                </a:solidFill>
              </a:rPr>
              <a:t>TÜ-s õpetuskeeleks eesti keel </a:t>
            </a:r>
            <a:r>
              <a:rPr lang="et-EE" dirty="0" smtClean="0"/>
              <a:t>– õppejõud hakkasid Veski näpunäidete järgi välja töötama oma ala oskussõnavara (tekkisid zooloogia, matemaatika, geograafia, õigusteaduse, kehakultuuri, filosoofia jne komisjonid – </a:t>
            </a:r>
            <a:r>
              <a:rPr lang="et-EE" u="sng" dirty="0" smtClean="0">
                <a:solidFill>
                  <a:srgbClr val="002060"/>
                </a:solidFill>
              </a:rPr>
              <a:t>terminoloogiasõnastikud</a:t>
            </a:r>
            <a:r>
              <a:rPr lang="et-EE" dirty="0" smtClean="0"/>
              <a:t>, milles olevaid termineid kasutati ülikooliloengutel ja teadustöödes.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369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1800</Words>
  <Application>Microsoft Office PowerPoint</Application>
  <PresentationFormat>Ekraaniseanss (4:3)</PresentationFormat>
  <Paragraphs>247</Paragraphs>
  <Slides>17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18" baseType="lpstr">
      <vt:lpstr>Default Design</vt:lpstr>
      <vt:lpstr>EESTI KIRJAKEEL 20.sajand - … Kirjakeele ühtlustumine </vt:lpstr>
      <vt:lpstr>Üldiseloomustus</vt:lpstr>
      <vt:lpstr>Keelekonverentsid</vt:lpstr>
      <vt:lpstr>Johannes Aaviku keeleuuendus</vt:lpstr>
      <vt:lpstr>Aaviku keelekorralduse põhimõtted</vt:lpstr>
      <vt:lpstr>Keeleuuendus sõnavaras</vt:lpstr>
      <vt:lpstr>Aaviku pakutud soome laensõnad</vt:lpstr>
      <vt:lpstr>Keeleuuendus grammatikas</vt:lpstr>
      <vt:lpstr>JOHANNES Voldemar Veski keelekorraldajana</vt:lpstr>
      <vt:lpstr>Veski terminoloogia</vt:lpstr>
      <vt:lpstr>Kirjakeele ühtlustumine</vt:lpstr>
      <vt:lpstr>Kirjakeel nõukogude perioodil</vt:lpstr>
      <vt:lpstr>VÕK</vt:lpstr>
      <vt:lpstr>Kirjakeel taasiseseisvunud Eestis</vt:lpstr>
      <vt:lpstr>Emakeele Seltsi keeletoimkond</vt:lpstr>
      <vt:lpstr>Kokkuvõte</vt:lpstr>
      <vt:lpstr>Kasutatud materjalid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KIRJAKEEL 20.sajand - … Kirjakeele ühtlustumine </dc:title>
  <dc:creator>Kasutaja</dc:creator>
  <cp:lastModifiedBy>Kasutaja</cp:lastModifiedBy>
  <cp:revision>48</cp:revision>
  <dcterms:created xsi:type="dcterms:W3CDTF">2013-10-25T12:46:08Z</dcterms:created>
  <dcterms:modified xsi:type="dcterms:W3CDTF">2013-11-10T10:05:47Z</dcterms:modified>
</cp:coreProperties>
</file>