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59" r:id="rId4"/>
    <p:sldId id="260" r:id="rId5"/>
    <p:sldId id="261" r:id="rId6"/>
    <p:sldId id="268" r:id="rId7"/>
    <p:sldId id="262" r:id="rId8"/>
    <p:sldId id="269" r:id="rId9"/>
    <p:sldId id="264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0CA99-03A3-4345-8CFC-1D12B78F7D9E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25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56E15-01DA-47E4-BE58-13E89DFD81C2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87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3DBB0-A1E0-49DC-98FF-035B0B3FA32D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373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Pealkiri ja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abeli kohatäid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21F1F21-D467-4647-A99D-546D5F221502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3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1D5D7-8D78-47CA-967F-3FFEC5FA7589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56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C751F-EF6F-4F9E-9453-FFE68391FFB4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00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F4678-41EC-4261-9926-B0B51020F686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07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99160-DEF1-40DA-BC8C-9E60DDC95CF6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09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22E82-1995-45B5-AACB-5CFE6AACF834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85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140A2-EC6F-4592-901E-B1E7CD70D34C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00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1384A-3B06-41C9-BC7F-CEE6BDAC591A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6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00DAA-ABBA-4F32-BA65-1FE6002C0659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97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Click to edit Master text styles</a:t>
            </a:r>
          </a:p>
          <a:p>
            <a:pPr lvl="1"/>
            <a:r>
              <a:rPr lang="et-EE" altLang="et-EE" smtClean="0"/>
              <a:t>Second level</a:t>
            </a:r>
          </a:p>
          <a:p>
            <a:pPr lvl="2"/>
            <a:r>
              <a:rPr lang="et-EE" altLang="et-EE" smtClean="0"/>
              <a:t>Third level</a:t>
            </a:r>
          </a:p>
          <a:p>
            <a:pPr lvl="3"/>
            <a:r>
              <a:rPr lang="et-EE" altLang="et-EE" smtClean="0"/>
              <a:t>Fourth level</a:t>
            </a:r>
          </a:p>
          <a:p>
            <a:pPr lvl="4"/>
            <a:r>
              <a:rPr lang="et-EE" altLang="et-E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D363EB-749C-4B9C-8316-819C7188DB67}" type="slidenum">
              <a:rPr lang="et-EE" altLang="et-E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57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ki.ee/books/ekk09/index.php?p=1&amp;p1=3&amp;id=7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ki.ee/books/ekk09/index.php?p=1&amp;p1=3&amp;id=6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ki.ee/books/ekk09/" TargetMode="External"/><Relationship Id="rId2" Type="http://schemas.openxmlformats.org/officeDocument/2006/relationships/hyperlink" Target="http://kreutzwald.kirmus.ee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kreutzwald.kirmus.ee/et/lisamaterjalid/ajatelje_materjalid?item_id=335&amp;table=Events" TargetMode="External"/><Relationship Id="rId4" Type="http://schemas.openxmlformats.org/officeDocument/2006/relationships/hyperlink" Target="http://kreutzwald.kirmus.ee/et/lisamaterjalid/ajatelje_materjalid?item_id=165&amp;table=Person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reutzwald.kirmus.ee/et/lisamaterjalid/ajatelje_materjalid?image_id=429&amp;action=scan&amp;hide_template=1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kreutzwald.kirmus.ee/et/lisamaterjalid/ajatelje_materjalid?item_id=323&amp;table=Events" TargetMode="External"/><Relationship Id="rId4" Type="http://schemas.openxmlformats.org/officeDocument/2006/relationships/hyperlink" Target="http://kreutzwald.kirmus.ee/et/lisamaterjalid/ajatelje_materjalid?item_id=171&amp;table=Person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reutzwald.kirmus.ee/et/lisamaterjalid/ajatelje_materjalid?item_id=323&amp;table=Persons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t.wikipedia.org/wiki/Gustav_Heinrich_Sch%C3%BCdl%C3%B6ffel" TargetMode="External"/><Relationship Id="rId2" Type="http://schemas.openxmlformats.org/officeDocument/2006/relationships/hyperlink" Target="http://kreutzwald.kirmus.ee/et/lisamaterjalid/ajatelje_materjalid?item_id=361&amp;table=Events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kreutzwald.kirmus.ee/et/lisamaterjalid/ajatelje_materjalid?item_id=165&amp;table=Persons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i.com/projects/Wiedemanni-Keeleauhind-Eesti/10568" TargetMode="External"/><Relationship Id="rId7" Type="http://schemas.openxmlformats.org/officeDocument/2006/relationships/hyperlink" Target="https://www.google.ee/search?q=wiedemann+eesti-saksa+s%C3%B5naraamat&amp;source=lnms&amp;tbm=isch&amp;sa=X&amp;ei=BNdvUq7FM4eKhQeekIC4Bg&amp;ved=0CAcQ_AUoAQ&amp;biw=1280&amp;bih=671#facrc=_&amp;imgdii=_&amp;imgrc=SwHt_mRDUYCSPM%3A%3B0RcJ7zlPZw-HuM%3Bhttp%253A%252F%252Fcache.osta.ee%252Fiv2%252Fauctions%252F1_1_15720268.jpg%3Bhttp%253A%252F%252Fwww.osta.ee%252Fdr-f-j-wiedemann-eesti-saksa-sonaraamat-1923-35246687.html%3B525%3B700" TargetMode="External"/><Relationship Id="rId2" Type="http://schemas.openxmlformats.org/officeDocument/2006/relationships/hyperlink" Target="http://kreutzwald.kirmus.ee/et/lisamaterjalid/ajatelje_materjalid?item_id=6&amp;table=Persons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g"/><Relationship Id="rId5" Type="http://schemas.openxmlformats.org/officeDocument/2006/relationships/hyperlink" Target="http://kreutzwald.kirmus.ee/et/lisamaterjalid/ajatelje_materjalid?item_id=19&amp;table=Persons" TargetMode="Externa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1"/>
            <a:ext cx="7772400" cy="1758280"/>
          </a:xfrm>
        </p:spPr>
        <p:txBody>
          <a:bodyPr/>
          <a:lstStyle/>
          <a:p>
            <a:r>
              <a:rPr lang="et-EE" altLang="et-EE" sz="4800" dirty="0" smtClean="0"/>
              <a:t>EESTI KIRJAKEEL 19.sajandil. </a:t>
            </a:r>
            <a:r>
              <a:rPr lang="et-EE" altLang="et-EE" sz="4800" smtClean="0"/>
              <a:t>Uus </a:t>
            </a:r>
            <a:r>
              <a:rPr lang="et-EE" altLang="et-EE" sz="4800" dirty="0" smtClean="0"/>
              <a:t>kirjaviis</a:t>
            </a:r>
            <a:br>
              <a:rPr lang="et-EE" altLang="et-EE" sz="4800" dirty="0" smtClean="0"/>
            </a:br>
            <a:endParaRPr lang="et-EE" altLang="et-EE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5805488"/>
            <a:ext cx="7239000" cy="863600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t-EE" altLang="et-EE" sz="1700"/>
              <a:t>Mare Hallop</a:t>
            </a:r>
          </a:p>
          <a:p>
            <a:pPr algn="r">
              <a:lnSpc>
                <a:spcPct val="90000"/>
              </a:lnSpc>
            </a:pPr>
            <a:r>
              <a:rPr lang="et-EE" altLang="et-EE" sz="1700"/>
              <a:t>KiNG</a:t>
            </a:r>
          </a:p>
          <a:p>
            <a:pPr>
              <a:lnSpc>
                <a:spcPct val="90000"/>
              </a:lnSpc>
            </a:pPr>
            <a:r>
              <a:rPr lang="et-EE" altLang="et-EE" sz="1700"/>
              <a:t>30.10.2012</a:t>
            </a:r>
          </a:p>
          <a:p>
            <a:pPr algn="r">
              <a:lnSpc>
                <a:spcPct val="90000"/>
              </a:lnSpc>
            </a:pPr>
            <a:endParaRPr lang="et-EE" altLang="et-EE" sz="170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76375" y="2349500"/>
            <a:ext cx="5976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t-EE" altLang="et-EE" dirty="0">
                <a:solidFill>
                  <a:srgbClr val="000000"/>
                </a:solidFill>
                <a:latin typeface="Verdana" pitchFamily="34" charset="0"/>
              </a:rPr>
              <a:t>“Keel ja ühiskond” X klassile </a:t>
            </a:r>
            <a:r>
              <a:rPr lang="et-EE" altLang="et-EE" dirty="0" smtClean="0">
                <a:solidFill>
                  <a:srgbClr val="000000"/>
                </a:solidFill>
                <a:latin typeface="Verdana" pitchFamily="34" charset="0"/>
              </a:rPr>
              <a:t>10. </a:t>
            </a:r>
            <a:r>
              <a:rPr lang="et-EE" altLang="et-EE" dirty="0">
                <a:solidFill>
                  <a:srgbClr val="000000"/>
                </a:solidFill>
                <a:latin typeface="Verdana" pitchFamily="34" charset="0"/>
              </a:rPr>
              <a:t>ptk</a:t>
            </a:r>
          </a:p>
        </p:txBody>
      </p:sp>
      <p:pic>
        <p:nvPicPr>
          <p:cNvPr id="3077" name="Picture 5" descr="Keel_ja_yhiskond_6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997200"/>
            <a:ext cx="2428875" cy="36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11188" y="6092825"/>
            <a:ext cx="15128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t-EE" altLang="et-EE" sz="1400" dirty="0" smtClean="0">
                <a:solidFill>
                  <a:srgbClr val="000000"/>
                </a:solidFill>
              </a:rPr>
              <a:t>25.10.2013</a:t>
            </a:r>
            <a:endParaRPr lang="et-EE" altLang="et-EE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29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Karl August Hermann - keelerikastaja</a:t>
            </a:r>
            <a:endParaRPr lang="et-EE" dirty="0"/>
          </a:p>
        </p:txBody>
      </p:sp>
      <p:pic>
        <p:nvPicPr>
          <p:cNvPr id="3" name="Pil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52500"/>
            <a:ext cx="1714500" cy="2476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541" y="346814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hlinkClick r:id="rId3"/>
              </a:rPr>
              <a:t>K. A. Hermann</a:t>
            </a:r>
            <a:r>
              <a:rPr lang="et-EE" dirty="0" smtClean="0"/>
              <a:t> EKK-s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13541" y="4005064"/>
            <a:ext cx="2182195" cy="15081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dirty="0" smtClean="0"/>
              <a:t>* 1880 </a:t>
            </a:r>
            <a:r>
              <a:rPr lang="et-EE" dirty="0" smtClean="0"/>
              <a:t>lõpetanud Leipzigi </a:t>
            </a:r>
            <a:r>
              <a:rPr lang="et-EE" dirty="0" smtClean="0"/>
              <a:t>ülikooli doktorikraadiga,</a:t>
            </a:r>
            <a:endParaRPr lang="et-EE" dirty="0" smtClean="0"/>
          </a:p>
          <a:p>
            <a:r>
              <a:rPr lang="et-EE" sz="2000" dirty="0" smtClean="0"/>
              <a:t>* v</a:t>
            </a:r>
            <a:r>
              <a:rPr lang="et-EE" sz="2000" dirty="0" smtClean="0"/>
              <a:t>äitekiri </a:t>
            </a:r>
            <a:r>
              <a:rPr lang="et-EE" dirty="0" smtClean="0"/>
              <a:t>välteprobleemidest.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1484784"/>
            <a:ext cx="54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Põhjaliku  grammatikasüsteemi läbitöötamise ja terminoloogiatöö tulemusena ilmusid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1884 keeleõpetus „Eesti keele Grammatik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1886 järg „Eesti keele Lause-õpetus“, kus</a:t>
            </a:r>
          </a:p>
          <a:p>
            <a:endParaRPr lang="et-EE" dirty="0" smtClean="0"/>
          </a:p>
          <a:p>
            <a:r>
              <a:rPr lang="et-EE" dirty="0">
                <a:solidFill>
                  <a:srgbClr val="0070C0"/>
                </a:solidFill>
              </a:rPr>
              <a:t>e</a:t>
            </a:r>
            <a:r>
              <a:rPr lang="et-EE" dirty="0" smtClean="0">
                <a:solidFill>
                  <a:srgbClr val="0070C0"/>
                </a:solidFill>
              </a:rPr>
              <a:t>simene eestikeelne grammatikakäsitlus</a:t>
            </a:r>
            <a:endParaRPr lang="et-EE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9156" y="3239110"/>
            <a:ext cx="633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Paljud tema keeleterminid tänapäevalgi (</a:t>
            </a:r>
            <a:r>
              <a:rPr lang="et-EE" i="1" dirty="0" smtClean="0"/>
              <a:t>sidesõna, hüüdsõna, algvõrre, ees- ja tagasõna</a:t>
            </a:r>
            <a:r>
              <a:rPr lang="et-EE" dirty="0" smtClean="0"/>
              <a:t> jne),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o</a:t>
            </a:r>
            <a:r>
              <a:rPr lang="et-EE" dirty="0" smtClean="0"/>
              <a:t>n erinevusi (</a:t>
            </a:r>
            <a:r>
              <a:rPr lang="et-EE" i="1" dirty="0" smtClean="0"/>
              <a:t>käänatus</a:t>
            </a:r>
            <a:r>
              <a:rPr lang="et-EE" dirty="0" smtClean="0"/>
              <a:t> `käändsõna´, </a:t>
            </a:r>
            <a:r>
              <a:rPr lang="et-EE" i="1" dirty="0" err="1" smtClean="0"/>
              <a:t>võrrelvõrre</a:t>
            </a:r>
            <a:r>
              <a:rPr lang="et-EE" dirty="0" smtClean="0"/>
              <a:t> `keskvõrre`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 Lauseõpetuses </a:t>
            </a:r>
            <a:r>
              <a:rPr lang="et-EE" i="1" dirty="0"/>
              <a:t>lausetõud: jutu-, </a:t>
            </a:r>
            <a:r>
              <a:rPr lang="et-EE" i="1" dirty="0" err="1"/>
              <a:t>küsk-</a:t>
            </a:r>
            <a:r>
              <a:rPr lang="et-EE" i="1" dirty="0"/>
              <a:t>, soov-, käsklaused</a:t>
            </a:r>
            <a:endParaRPr lang="et-EE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110036" y="4716438"/>
            <a:ext cx="70339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70C0"/>
                </a:solidFill>
              </a:rPr>
              <a:t>19. saj lõpu viljakamaid sõnavara rikastajaid: </a:t>
            </a:r>
            <a:r>
              <a:rPr lang="et-EE" dirty="0" smtClean="0"/>
              <a:t>eesmärk </a:t>
            </a:r>
            <a:r>
              <a:rPr lang="et-EE" dirty="0" smtClean="0">
                <a:solidFill>
                  <a:srgbClr val="0070C0"/>
                </a:solidFill>
              </a:rPr>
              <a:t>puhastada eesti keel võõrsõnadest. </a:t>
            </a:r>
            <a:r>
              <a:rPr lang="et-EE" dirty="0" smtClean="0"/>
              <a:t>Lühidus ja iluprintsiip</a:t>
            </a:r>
          </a:p>
          <a:p>
            <a:r>
              <a:rPr lang="et-EE" dirty="0" smtClean="0"/>
              <a:t>Liitsõnad: </a:t>
            </a:r>
            <a:r>
              <a:rPr lang="et-EE" i="1" dirty="0" smtClean="0"/>
              <a:t>künnipäev, ujukoht, </a:t>
            </a:r>
            <a:r>
              <a:rPr lang="et-EE" i="1" dirty="0" err="1" smtClean="0"/>
              <a:t>magakammer</a:t>
            </a:r>
            <a:endParaRPr lang="et-EE" i="1" dirty="0" smtClean="0"/>
          </a:p>
          <a:p>
            <a:r>
              <a:rPr lang="et-EE" dirty="0" smtClean="0"/>
              <a:t>Tuletised: </a:t>
            </a:r>
            <a:r>
              <a:rPr lang="et-EE" i="1" dirty="0" err="1" smtClean="0"/>
              <a:t>andmus</a:t>
            </a:r>
            <a:r>
              <a:rPr lang="et-EE" i="1" dirty="0" smtClean="0"/>
              <a:t>, </a:t>
            </a:r>
            <a:r>
              <a:rPr lang="et-EE" i="1" dirty="0" err="1" smtClean="0"/>
              <a:t>maitsmus</a:t>
            </a:r>
            <a:r>
              <a:rPr lang="et-EE" i="1" dirty="0" smtClean="0"/>
              <a:t>, </a:t>
            </a:r>
            <a:r>
              <a:rPr lang="et-EE" i="1" dirty="0" err="1" smtClean="0"/>
              <a:t>kõnnik</a:t>
            </a:r>
            <a:r>
              <a:rPr lang="et-EE" i="1" dirty="0" smtClean="0"/>
              <a:t>, </a:t>
            </a:r>
            <a:r>
              <a:rPr lang="et-EE" i="1" dirty="0" err="1" smtClean="0"/>
              <a:t>teadik</a:t>
            </a:r>
            <a:r>
              <a:rPr lang="et-EE" i="1" dirty="0" smtClean="0"/>
              <a:t>, jõgikond, saatkond</a:t>
            </a:r>
          </a:p>
          <a:p>
            <a:r>
              <a:rPr lang="et-EE" i="1" dirty="0" err="1" smtClean="0"/>
              <a:t>Soomla</a:t>
            </a:r>
            <a:r>
              <a:rPr lang="et-EE" dirty="0" smtClean="0"/>
              <a:t> ´Soome`, </a:t>
            </a:r>
            <a:r>
              <a:rPr lang="et-EE" i="1" dirty="0" smtClean="0"/>
              <a:t>magala, </a:t>
            </a:r>
            <a:r>
              <a:rPr lang="et-EE" i="1" dirty="0" err="1" smtClean="0"/>
              <a:t>tööla</a:t>
            </a:r>
            <a:r>
              <a:rPr lang="et-EE" i="1" dirty="0" smtClean="0"/>
              <a:t> </a:t>
            </a:r>
            <a:r>
              <a:rPr lang="et-EE" dirty="0" smtClean="0"/>
              <a:t>`töökoht`, </a:t>
            </a:r>
            <a:r>
              <a:rPr lang="et-EE" i="1" dirty="0" err="1" smtClean="0"/>
              <a:t>elula</a:t>
            </a:r>
            <a:r>
              <a:rPr lang="et-EE" dirty="0" smtClean="0"/>
              <a:t> ´elukoht`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6193766"/>
            <a:ext cx="8418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Kunsti ja teaduse sõnavara: </a:t>
            </a:r>
            <a:r>
              <a:rPr lang="et-EE" dirty="0" err="1" smtClean="0"/>
              <a:t>kuje</a:t>
            </a:r>
            <a:r>
              <a:rPr lang="et-EE" dirty="0" smtClean="0"/>
              <a:t> `pilt´, </a:t>
            </a:r>
            <a:r>
              <a:rPr lang="et-EE" dirty="0" err="1" smtClean="0"/>
              <a:t>näokuje</a:t>
            </a:r>
            <a:r>
              <a:rPr lang="et-EE" dirty="0" smtClean="0"/>
              <a:t>, puhkpill, löökpill, </a:t>
            </a:r>
            <a:r>
              <a:rPr lang="et-EE" dirty="0" err="1" smtClean="0"/>
              <a:t>kiwildus</a:t>
            </a:r>
            <a:r>
              <a:rPr lang="et-EE" dirty="0" smtClean="0"/>
              <a:t> ´maak`</a:t>
            </a:r>
          </a:p>
          <a:p>
            <a:r>
              <a:rPr lang="et-EE" dirty="0" smtClean="0">
                <a:solidFill>
                  <a:srgbClr val="7030A0"/>
                </a:solidFill>
              </a:rPr>
              <a:t>Tänapäeva </a:t>
            </a:r>
            <a:r>
              <a:rPr lang="et-EE" dirty="0" smtClean="0">
                <a:solidFill>
                  <a:srgbClr val="7030A0"/>
                </a:solidFill>
              </a:rPr>
              <a:t> eesti </a:t>
            </a:r>
            <a:r>
              <a:rPr lang="et-EE" dirty="0" smtClean="0">
                <a:solidFill>
                  <a:srgbClr val="7030A0"/>
                </a:solidFill>
              </a:rPr>
              <a:t>keeles u 140 Hermanni loodud sõna: </a:t>
            </a:r>
            <a:r>
              <a:rPr lang="et-EE" i="1" dirty="0" smtClean="0">
                <a:solidFill>
                  <a:srgbClr val="7030A0"/>
                </a:solidFill>
              </a:rPr>
              <a:t>näidend, teadus, </a:t>
            </a:r>
            <a:r>
              <a:rPr lang="et-EE" i="1" dirty="0" err="1" smtClean="0">
                <a:solidFill>
                  <a:srgbClr val="7030A0"/>
                </a:solidFill>
              </a:rPr>
              <a:t>ilukiri</a:t>
            </a:r>
            <a:r>
              <a:rPr lang="et-EE" dirty="0" err="1" smtClean="0">
                <a:solidFill>
                  <a:srgbClr val="7030A0"/>
                </a:solidFill>
              </a:rPr>
              <a:t>…</a:t>
            </a:r>
            <a:endParaRPr lang="et-EE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44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Ühtne kirjakeel olemas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700808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1870 hakkasid Eduard </a:t>
            </a:r>
            <a:r>
              <a:rPr lang="et-EE" dirty="0" err="1" smtClean="0"/>
              <a:t>Ahrensi</a:t>
            </a:r>
            <a:r>
              <a:rPr lang="et-EE" dirty="0" smtClean="0"/>
              <a:t> uue, soomepärase kirjaviisi põhimõtted juurduma,</a:t>
            </a:r>
          </a:p>
          <a:p>
            <a:r>
              <a:rPr lang="et-EE" dirty="0" smtClean="0"/>
              <a:t>kirjaviis muutus </a:t>
            </a:r>
            <a:r>
              <a:rPr lang="et-EE" u="sng" dirty="0" smtClean="0">
                <a:solidFill>
                  <a:srgbClr val="002060"/>
                </a:solidFill>
              </a:rPr>
              <a:t>sajandi lõpuks üldkasutatavaks</a:t>
            </a:r>
          </a:p>
          <a:p>
            <a:endParaRPr lang="et-EE" u="sng" dirty="0" smtClean="0">
              <a:solidFill>
                <a:srgbClr val="00206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t-EE" dirty="0" smtClean="0"/>
              <a:t>Wiedemannilt ilmus esimene põhjalik eesti keele teaduslik grammatika,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t-EE" dirty="0" smtClean="0"/>
              <a:t>Hermann avaldas esimese eestikeelse grammatika,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t-EE" dirty="0" smtClean="0"/>
              <a:t>teadlikult tegeleti  kultuurisõnavara ja terminoloogia rikastamisega (Kreutzwald, Hermann)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5733256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b="1" dirty="0" smtClean="0">
                <a:solidFill>
                  <a:srgbClr val="7030A0"/>
                </a:solidFill>
              </a:rPr>
              <a:t>19. sajandi lõpuks oli kujunenud ühtne eesti kirjakeel.</a:t>
            </a:r>
            <a:endParaRPr lang="et-EE" sz="24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6194921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hlinkClick r:id="rId2"/>
              </a:rPr>
              <a:t>EKK üleminekust ühtsele kirjaviisile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9586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Kasutatud materjalid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484784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Otselingid</a:t>
            </a:r>
            <a:r>
              <a:rPr lang="et-EE" dirty="0" smtClean="0"/>
              <a:t>: </a:t>
            </a:r>
            <a:r>
              <a:rPr lang="et-EE" dirty="0" smtClean="0">
                <a:hlinkClick r:id="rId2"/>
              </a:rPr>
              <a:t>http</a:t>
            </a:r>
            <a:r>
              <a:rPr lang="et-EE" dirty="0">
                <a:hlinkClick r:id="rId2"/>
              </a:rPr>
              <a:t>://kreutzwald.kirmus.ee</a:t>
            </a:r>
            <a:r>
              <a:rPr lang="et-EE" dirty="0" smtClean="0">
                <a:hlinkClick r:id="rId2"/>
              </a:rPr>
              <a:t>/</a:t>
            </a:r>
            <a:r>
              <a:rPr lang="et-EE" dirty="0" smtClean="0"/>
              <a:t>  </a:t>
            </a:r>
          </a:p>
          <a:p>
            <a:r>
              <a:rPr lang="et-EE" dirty="0"/>
              <a:t>	</a:t>
            </a:r>
            <a:r>
              <a:rPr lang="et-EE" dirty="0">
                <a:hlinkClick r:id="rId3"/>
              </a:rPr>
              <a:t>http://www.eki.ee/books/ekk09</a:t>
            </a:r>
            <a:r>
              <a:rPr lang="et-EE" dirty="0" smtClean="0">
                <a:hlinkClick r:id="rId3"/>
              </a:rPr>
              <a:t>/</a:t>
            </a:r>
            <a:endParaRPr lang="et-EE" dirty="0" smtClean="0"/>
          </a:p>
          <a:p>
            <a:r>
              <a:rPr lang="et-EE" dirty="0" smtClean="0"/>
              <a:t> </a:t>
            </a:r>
          </a:p>
          <a:p>
            <a:r>
              <a:rPr lang="et-EE" dirty="0" smtClean="0"/>
              <a:t> 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076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Üldpilt</a:t>
            </a:r>
            <a:endParaRPr lang="et-EE" dirty="0"/>
          </a:p>
        </p:txBody>
      </p:sp>
      <p:pic>
        <p:nvPicPr>
          <p:cNvPr id="3" name="Pil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15631"/>
            <a:ext cx="1656184" cy="27010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148478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/>
          </a:p>
        </p:txBody>
      </p:sp>
      <p:sp>
        <p:nvSpPr>
          <p:cNvPr id="5" name="TextBox 4"/>
          <p:cNvSpPr txBox="1"/>
          <p:nvPr/>
        </p:nvSpPr>
        <p:spPr>
          <a:xfrm>
            <a:off x="611560" y="1484784"/>
            <a:ext cx="81369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19. sajandil lisandus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 smtClean="0">
                <a:solidFill>
                  <a:srgbClr val="002060"/>
                </a:solidFill>
              </a:rPr>
              <a:t>uusi tekstiliike </a:t>
            </a:r>
            <a:r>
              <a:rPr lang="et-EE" dirty="0" smtClean="0"/>
              <a:t>(18.saj misjonilingvistika, usutekstid seoses </a:t>
            </a:r>
          </a:p>
          <a:p>
            <a:r>
              <a:rPr lang="et-EE" dirty="0"/>
              <a:t> </a:t>
            </a:r>
            <a:r>
              <a:rPr lang="et-EE" dirty="0" smtClean="0"/>
              <a:t>    piibli tõlkimisega),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/>
              <a:t>s</a:t>
            </a:r>
            <a:r>
              <a:rPr lang="et-EE" dirty="0" smtClean="0"/>
              <a:t>ajandi teisel poolel ka </a:t>
            </a:r>
            <a:r>
              <a:rPr lang="et-EE" dirty="0" smtClean="0">
                <a:solidFill>
                  <a:srgbClr val="002060"/>
                </a:solidFill>
              </a:rPr>
              <a:t>eestlastest autorid.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t-EE" dirty="0"/>
          </a:p>
          <a:p>
            <a:r>
              <a:rPr lang="et-EE" dirty="0" smtClean="0"/>
              <a:t>Jätkus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õ</a:t>
            </a:r>
            <a:r>
              <a:rPr lang="et-EE" dirty="0" smtClean="0"/>
              <a:t>petlik jutukirjandus ja kalendrid,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p</a:t>
            </a:r>
            <a:r>
              <a:rPr lang="et-EE" dirty="0" smtClean="0"/>
              <a:t>erioodika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õ</a:t>
            </a:r>
            <a:r>
              <a:rPr lang="et-EE" dirty="0" smtClean="0"/>
              <a:t>ppekirjandus</a:t>
            </a:r>
          </a:p>
          <a:p>
            <a:endParaRPr lang="et-EE" dirty="0"/>
          </a:p>
          <a:p>
            <a:r>
              <a:rPr lang="et-EE" dirty="0" smtClean="0">
                <a:solidFill>
                  <a:srgbClr val="002060"/>
                </a:solidFill>
              </a:rPr>
              <a:t>TUNNUS: ühtse kirjakeele poole püüdlemine</a:t>
            </a:r>
          </a:p>
          <a:p>
            <a:endParaRPr lang="et-EE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err="1" smtClean="0"/>
              <a:t>Rosenplänteri</a:t>
            </a:r>
            <a:r>
              <a:rPr lang="et-EE" dirty="0" smtClean="0"/>
              <a:t> </a:t>
            </a:r>
            <a:r>
              <a:rPr lang="et-EE" dirty="0" err="1" smtClean="0"/>
              <a:t>Beiträges</a:t>
            </a:r>
            <a:r>
              <a:rPr lang="et-EE" dirty="0" smtClean="0"/>
              <a:t> arutelu, mille </a:t>
            </a:r>
            <a:r>
              <a:rPr lang="et-EE" dirty="0"/>
              <a:t>t</a:t>
            </a:r>
            <a:r>
              <a:rPr lang="et-EE" dirty="0" smtClean="0"/>
              <a:t>ulemus: arusaam, et eesti rahvusliku ühtsuse huvides on arendada kultuurkeelena ühtset kirjakeelt,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1860-1880 – </a:t>
            </a:r>
            <a:r>
              <a:rPr lang="et-EE" dirty="0" smtClean="0">
                <a:solidFill>
                  <a:srgbClr val="002060"/>
                </a:solidFill>
              </a:rPr>
              <a:t>rahvusliku liikumise kõrgaeg </a:t>
            </a:r>
            <a:r>
              <a:rPr lang="et-EE" dirty="0" smtClean="0"/>
              <a:t>(rahvuse teadvustamine),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1880ndatest venestusprotsess, mistõttu </a:t>
            </a:r>
            <a:r>
              <a:rPr lang="et-EE" dirty="0" smtClean="0">
                <a:solidFill>
                  <a:srgbClr val="002060"/>
                </a:solidFill>
              </a:rPr>
              <a:t>vähenes saksa keele mõju</a:t>
            </a:r>
            <a:r>
              <a:rPr lang="et-EE" dirty="0" smtClean="0"/>
              <a:t>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l</a:t>
            </a:r>
            <a:r>
              <a:rPr lang="et-EE" dirty="0" smtClean="0"/>
              <a:t>õunaeesti keel jäi tagaplaanile, millele aitas kaasa </a:t>
            </a:r>
            <a:r>
              <a:rPr lang="et-EE" dirty="0" smtClean="0">
                <a:solidFill>
                  <a:srgbClr val="002060"/>
                </a:solidFill>
              </a:rPr>
              <a:t>ühise kirjakeele taotlemine.</a:t>
            </a:r>
          </a:p>
          <a:p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7092280" y="275239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400" dirty="0" smtClean="0"/>
              <a:t>O. W. Masingu lugemise raamat 1795</a:t>
            </a:r>
            <a:endParaRPr lang="et-EE" sz="1400" dirty="0"/>
          </a:p>
        </p:txBody>
      </p:sp>
    </p:spTree>
    <p:extLst>
      <p:ext uri="{BB962C8B-B14F-4D97-AF65-F5344CB8AC3E}">
        <p14:creationId xmlns:p14="http://schemas.microsoft.com/office/powerpoint/2010/main" val="341074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 </a:t>
            </a:r>
            <a:r>
              <a:rPr lang="et-EE" dirty="0" smtClean="0"/>
              <a:t>    Otto Wilhelm Masing</a:t>
            </a:r>
            <a:endParaRPr lang="et-EE" dirty="0"/>
          </a:p>
        </p:txBody>
      </p:sp>
      <p:pic>
        <p:nvPicPr>
          <p:cNvPr id="3" name="Pil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88640"/>
            <a:ext cx="1219200" cy="1905000"/>
          </a:xfrm>
          <a:prstGeom prst="rect">
            <a:avLst/>
          </a:prstGeom>
        </p:spPr>
      </p:pic>
      <p:pic>
        <p:nvPicPr>
          <p:cNvPr id="4" name="Pil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09698" cy="36707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1800" y="1412776"/>
            <a:ext cx="4464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hlinkClick r:id="rId4"/>
              </a:rPr>
              <a:t>Pastor ja literaat </a:t>
            </a:r>
            <a:r>
              <a:rPr lang="et-EE" dirty="0" smtClean="0"/>
              <a:t>(1763 – 1832) </a:t>
            </a:r>
            <a:r>
              <a:rPr lang="et-EE" dirty="0" smtClean="0">
                <a:solidFill>
                  <a:srgbClr val="002060"/>
                </a:solidFill>
              </a:rPr>
              <a:t>püüdis</a:t>
            </a:r>
            <a:r>
              <a:rPr lang="et-EE" dirty="0" smtClean="0"/>
              <a:t> oma tekstides  lisamärkide abil keelt </a:t>
            </a:r>
            <a:r>
              <a:rPr lang="et-EE" dirty="0" smtClean="0">
                <a:solidFill>
                  <a:srgbClr val="002060"/>
                </a:solidFill>
              </a:rPr>
              <a:t>eestlastele arusaadavamaks teha</a:t>
            </a:r>
            <a:r>
              <a:rPr lang="et-EE" dirty="0" smtClean="0"/>
              <a:t>, mis kasutusele ei tulnud (n palatalisatsioon  ^ eelneva täishääliku peal)</a:t>
            </a:r>
          </a:p>
          <a:p>
            <a:pPr marL="285750" indent="-285750">
              <a:buFont typeface="Arial" charset="0"/>
              <a:buChar char="•"/>
            </a:pPr>
            <a:r>
              <a:rPr lang="et-EE" dirty="0" smtClean="0"/>
              <a:t>tõi eesti keelde </a:t>
            </a:r>
            <a:r>
              <a:rPr lang="et-EE" i="1" dirty="0" smtClean="0">
                <a:solidFill>
                  <a:srgbClr val="0070C0"/>
                </a:solidFill>
              </a:rPr>
              <a:t>õ</a:t>
            </a:r>
            <a:r>
              <a:rPr lang="et-EE" dirty="0" smtClean="0"/>
              <a:t> tähemärgi</a:t>
            </a:r>
          </a:p>
        </p:txBody>
      </p:sp>
      <p:sp>
        <p:nvSpPr>
          <p:cNvPr id="9" name="Ristkülik 8"/>
          <p:cNvSpPr/>
          <p:nvPr/>
        </p:nvSpPr>
        <p:spPr>
          <a:xfrm>
            <a:off x="323528" y="3654585"/>
            <a:ext cx="78824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t-EE" dirty="0" smtClean="0"/>
              <a:t>hakkas </a:t>
            </a:r>
            <a:r>
              <a:rPr lang="et-EE" dirty="0"/>
              <a:t>välja andma </a:t>
            </a:r>
            <a:r>
              <a:rPr lang="et-EE" dirty="0" err="1">
                <a:hlinkClick r:id="rId5"/>
              </a:rPr>
              <a:t>Marahwa</a:t>
            </a:r>
            <a:r>
              <a:rPr lang="et-EE" dirty="0">
                <a:hlinkClick r:id="rId5"/>
              </a:rPr>
              <a:t> </a:t>
            </a:r>
            <a:r>
              <a:rPr lang="et-EE" dirty="0" err="1">
                <a:hlinkClick r:id="rId5"/>
              </a:rPr>
              <a:t>Näddala-Lehte</a:t>
            </a:r>
            <a:r>
              <a:rPr lang="et-EE" dirty="0"/>
              <a:t>, millega tõi eesti </a:t>
            </a:r>
            <a:r>
              <a:rPr lang="et-EE" dirty="0" smtClean="0"/>
              <a:t>keelde uut sõnavara</a:t>
            </a:r>
          </a:p>
          <a:p>
            <a:pPr marL="742950" lvl="1" indent="-285750">
              <a:buFont typeface="Arial" charset="0"/>
              <a:buChar char="•"/>
            </a:pPr>
            <a:r>
              <a:rPr lang="et-EE" dirty="0"/>
              <a:t>l</a:t>
            </a:r>
            <a:r>
              <a:rPr lang="et-EE" dirty="0" smtClean="0"/>
              <a:t>aensõnad: </a:t>
            </a:r>
            <a:r>
              <a:rPr lang="et-EE" i="1" dirty="0" err="1" smtClean="0"/>
              <a:t>opera</a:t>
            </a:r>
            <a:r>
              <a:rPr lang="et-EE" i="1" dirty="0" smtClean="0"/>
              <a:t>, oksjon, magister</a:t>
            </a:r>
            <a:r>
              <a:rPr lang="et-EE" dirty="0" smtClean="0"/>
              <a:t>;</a:t>
            </a:r>
          </a:p>
          <a:p>
            <a:pPr marL="742950" lvl="1" indent="-285750">
              <a:buFont typeface="Arial" charset="0"/>
              <a:buChar char="•"/>
            </a:pPr>
            <a:r>
              <a:rPr lang="et-EE" dirty="0"/>
              <a:t>l</a:t>
            </a:r>
            <a:r>
              <a:rPr lang="et-EE" dirty="0" smtClean="0"/>
              <a:t>iitsõnad: </a:t>
            </a:r>
            <a:r>
              <a:rPr lang="et-EE" i="1" dirty="0" smtClean="0"/>
              <a:t>taevatundja</a:t>
            </a:r>
            <a:r>
              <a:rPr lang="et-EE" dirty="0" smtClean="0"/>
              <a:t> ´astronoom`, </a:t>
            </a:r>
            <a:r>
              <a:rPr lang="et-EE" i="1" dirty="0" smtClean="0"/>
              <a:t>kivisepp</a:t>
            </a:r>
            <a:r>
              <a:rPr lang="et-EE" dirty="0" smtClean="0"/>
              <a:t> `juveliir` jne.</a:t>
            </a:r>
          </a:p>
          <a:p>
            <a:pPr marL="285750" indent="-285750">
              <a:buFont typeface="Arial" charset="0"/>
              <a:buChar char="•"/>
            </a:pPr>
            <a:endParaRPr lang="et-EE" dirty="0"/>
          </a:p>
          <a:p>
            <a:r>
              <a:rPr lang="et-EE" dirty="0" smtClean="0"/>
              <a:t>Ajalehel oli kaastöölisi, aga Masing ühtlustas nende kirjaviisi.</a:t>
            </a:r>
          </a:p>
          <a:p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Elu lõpuaastatel koostas suurt eesti-saksa sõnaraamatut, millest säilinud vaid 26 lehekülge. </a:t>
            </a:r>
          </a:p>
          <a:p>
            <a:pPr marL="285750" indent="-285750">
              <a:buFont typeface="Arial" charset="0"/>
              <a:buChar char="•"/>
            </a:pPr>
            <a:endParaRPr lang="et-EE" dirty="0"/>
          </a:p>
          <a:p>
            <a:pPr marL="285750" indent="-285750">
              <a:buFont typeface="Arial" charset="0"/>
              <a:buChar char="•"/>
            </a:pPr>
            <a:endParaRPr lang="et-EE" dirty="0" smtClean="0"/>
          </a:p>
          <a:p>
            <a:pPr marL="285750" indent="-285750">
              <a:buFont typeface="Arial" charset="0"/>
              <a:buChar char="•"/>
            </a:pPr>
            <a:endParaRPr lang="et-EE" dirty="0"/>
          </a:p>
          <a:p>
            <a:pPr marL="285750" indent="-285750">
              <a:buFont typeface="Arial" charset="0"/>
              <a:buChar char="•"/>
            </a:pPr>
            <a:endParaRPr lang="et-EE" dirty="0" smtClean="0"/>
          </a:p>
          <a:p>
            <a:pPr marL="285750" indent="-285750">
              <a:buFont typeface="Arial" charset="0"/>
              <a:buChar char="•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8931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Ajakiri </a:t>
            </a:r>
            <a:r>
              <a:rPr lang="et-EE" dirty="0" err="1" smtClean="0"/>
              <a:t>Beiträge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48478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9149"/>
            <a:ext cx="2520280" cy="23559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8224" y="256490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hlinkClick r:id="rId3"/>
              </a:rPr>
              <a:t>Tiitelleht 1813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227106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19. saj alguses hoogustusid uue kirjaviisi otsingud.</a:t>
            </a:r>
          </a:p>
          <a:p>
            <a:r>
              <a:rPr lang="et-EE" dirty="0" smtClean="0">
                <a:solidFill>
                  <a:srgbClr val="002060"/>
                </a:solidFill>
              </a:rPr>
              <a:t>1813 – 1832 </a:t>
            </a:r>
            <a:r>
              <a:rPr lang="et-EE" dirty="0" smtClean="0"/>
              <a:t>ilm Johann Heinrich </a:t>
            </a:r>
            <a:r>
              <a:rPr lang="et-EE" dirty="0" err="1" smtClean="0">
                <a:hlinkClick r:id="rId4"/>
              </a:rPr>
              <a:t>Rosenplänteri</a:t>
            </a:r>
            <a:r>
              <a:rPr lang="et-EE" dirty="0" smtClean="0">
                <a:hlinkClick r:id="rId4"/>
              </a:rPr>
              <a:t> </a:t>
            </a:r>
            <a:r>
              <a:rPr lang="et-EE" dirty="0" smtClean="0"/>
              <a:t>eestvõttel 20 numbrit Eesti-ainelist saksakeelset ajakirja </a:t>
            </a:r>
            <a:r>
              <a:rPr lang="et-EE" dirty="0" err="1" smtClean="0">
                <a:hlinkClick r:id="rId5"/>
              </a:rPr>
              <a:t>Beiträge</a:t>
            </a:r>
            <a:r>
              <a:rPr lang="et-EE" dirty="0" smtClean="0"/>
              <a:t>, milles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3609" y="3323732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 smtClean="0"/>
              <a:t>Avaldati uurimuslikke artikleid (autorid 19. saj algupoole haritlased: F. R. </a:t>
            </a:r>
            <a:r>
              <a:rPr lang="et-EE" dirty="0" err="1" smtClean="0"/>
              <a:t>Faehlmann</a:t>
            </a:r>
            <a:r>
              <a:rPr lang="et-EE" dirty="0" smtClean="0"/>
              <a:t>, A. W. </a:t>
            </a:r>
            <a:r>
              <a:rPr lang="et-EE" dirty="0" err="1" smtClean="0"/>
              <a:t>Hupel</a:t>
            </a:r>
            <a:r>
              <a:rPr lang="et-EE" dirty="0" smtClean="0"/>
              <a:t>, K. J. Peterson, O. W. </a:t>
            </a:r>
            <a:r>
              <a:rPr lang="et-EE" dirty="0" err="1" smtClean="0"/>
              <a:t>Masing…</a:t>
            </a:r>
            <a:r>
              <a:rPr lang="et-EE" dirty="0"/>
              <a:t>;</a:t>
            </a:r>
            <a:endParaRPr lang="et-EE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/>
              <a:t>k</a:t>
            </a:r>
            <a:r>
              <a:rPr lang="et-EE" dirty="0" smtClean="0"/>
              <a:t>eeleartiklites uus </a:t>
            </a:r>
            <a:r>
              <a:rPr lang="et-EE" dirty="0" smtClean="0">
                <a:solidFill>
                  <a:srgbClr val="002060"/>
                </a:solidFill>
              </a:rPr>
              <a:t>teave vormistiku, sõnavara ja lauseehituse  </a:t>
            </a:r>
            <a:r>
              <a:rPr lang="et-EE" dirty="0" smtClean="0"/>
              <a:t>kohta;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/>
              <a:t>j</a:t>
            </a:r>
            <a:r>
              <a:rPr lang="et-EE" dirty="0" smtClean="0"/>
              <a:t>äi kajama põhimõte</a:t>
            </a:r>
            <a:r>
              <a:rPr lang="et-EE" dirty="0" smtClean="0">
                <a:solidFill>
                  <a:srgbClr val="002060"/>
                </a:solidFill>
              </a:rPr>
              <a:t>: keelt tuleb õppida rahvasuust </a:t>
            </a:r>
            <a:r>
              <a:rPr lang="et-EE" dirty="0" smtClean="0"/>
              <a:t>(pole võimalik murdeid tundmata),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 smtClean="0"/>
              <a:t>eesti keele uurimisel ja arendamisel tuleb </a:t>
            </a:r>
            <a:r>
              <a:rPr lang="et-EE" dirty="0" smtClean="0">
                <a:solidFill>
                  <a:srgbClr val="002060"/>
                </a:solidFill>
              </a:rPr>
              <a:t>toetuda soome keelele,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/>
              <a:t>k</a:t>
            </a:r>
            <a:r>
              <a:rPr lang="et-EE" dirty="0" smtClean="0"/>
              <a:t>eelt tuleb </a:t>
            </a:r>
            <a:r>
              <a:rPr lang="et-EE" dirty="0" smtClean="0">
                <a:solidFill>
                  <a:srgbClr val="002060"/>
                </a:solidFill>
              </a:rPr>
              <a:t>rikastada</a:t>
            </a:r>
            <a:r>
              <a:rPr lang="et-EE" dirty="0" smtClean="0"/>
              <a:t> teistest keeltest ja murretest </a:t>
            </a:r>
            <a:r>
              <a:rPr lang="et-EE" dirty="0" smtClean="0">
                <a:solidFill>
                  <a:srgbClr val="002060"/>
                </a:solidFill>
              </a:rPr>
              <a:t>sõnavara laenates</a:t>
            </a:r>
            <a:r>
              <a:rPr lang="et-EE" dirty="0" smtClean="0"/>
              <a:t>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>
                <a:solidFill>
                  <a:srgbClr val="002060"/>
                </a:solidFill>
              </a:rPr>
              <a:t>p</a:t>
            </a:r>
            <a:r>
              <a:rPr lang="et-EE" dirty="0" smtClean="0">
                <a:solidFill>
                  <a:srgbClr val="002060"/>
                </a:solidFill>
              </a:rPr>
              <a:t>õhjaeesti keel </a:t>
            </a:r>
            <a:r>
              <a:rPr lang="et-EE" dirty="0" smtClean="0"/>
              <a:t>seaduspärasem, levinum, seega sobivam </a:t>
            </a:r>
            <a:r>
              <a:rPr lang="et-EE" dirty="0" smtClean="0">
                <a:solidFill>
                  <a:srgbClr val="002060"/>
                </a:solidFill>
              </a:rPr>
              <a:t>ühiseks kirjakeeleks</a:t>
            </a:r>
            <a:r>
              <a:rPr lang="et-EE" dirty="0" smtClean="0"/>
              <a:t>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u="sng" dirty="0">
                <a:solidFill>
                  <a:srgbClr val="002060"/>
                </a:solidFill>
              </a:rPr>
              <a:t>ü</a:t>
            </a:r>
            <a:r>
              <a:rPr lang="et-EE" u="sng" dirty="0" smtClean="0">
                <a:solidFill>
                  <a:srgbClr val="002060"/>
                </a:solidFill>
              </a:rPr>
              <a:t>hiskirjakeel ühendab rahvust</a:t>
            </a:r>
            <a:r>
              <a:rPr lang="et-EE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9816" y="6021288"/>
            <a:ext cx="8590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7030A0"/>
                </a:solidFill>
              </a:rPr>
              <a:t>1822 </a:t>
            </a:r>
            <a:r>
              <a:rPr lang="et-EE" dirty="0" smtClean="0"/>
              <a:t>toodi välja </a:t>
            </a:r>
            <a:r>
              <a:rPr lang="et-EE" b="1" u="sng" dirty="0" smtClean="0">
                <a:solidFill>
                  <a:srgbClr val="7030A0"/>
                </a:solidFill>
              </a:rPr>
              <a:t>kirjaviisi normimise vajadus</a:t>
            </a:r>
            <a:r>
              <a:rPr lang="et-EE" dirty="0" smtClean="0"/>
              <a:t>: keelt tuleb kirjutada nii, nagu hääldatakse (</a:t>
            </a:r>
            <a:r>
              <a:rPr lang="et-EE" dirty="0" smtClean="0">
                <a:solidFill>
                  <a:srgbClr val="7030A0"/>
                </a:solidFill>
              </a:rPr>
              <a:t>soome k</a:t>
            </a:r>
            <a:r>
              <a:rPr lang="et-EE" dirty="0" smtClean="0"/>
              <a:t>-s olemas). Soomlane </a:t>
            </a:r>
            <a:r>
              <a:rPr lang="et-EE" dirty="0" err="1" smtClean="0"/>
              <a:t>Arwidsson</a:t>
            </a:r>
            <a:r>
              <a:rPr lang="et-EE" dirty="0" smtClean="0"/>
              <a:t> tegi ettepaneku võtta see </a:t>
            </a:r>
            <a:r>
              <a:rPr lang="et-EE" dirty="0" smtClean="0">
                <a:solidFill>
                  <a:srgbClr val="7030A0"/>
                </a:solidFill>
              </a:rPr>
              <a:t>eesti kirjaviisi kujundamisel aluseks</a:t>
            </a:r>
            <a:r>
              <a:rPr lang="et-EE" dirty="0" smtClean="0"/>
              <a:t>.</a:t>
            </a:r>
            <a:endParaRPr lang="et-EE" dirty="0"/>
          </a:p>
        </p:txBody>
      </p:sp>
      <p:sp>
        <p:nvSpPr>
          <p:cNvPr id="14" name="TextBox 13"/>
          <p:cNvSpPr txBox="1"/>
          <p:nvPr/>
        </p:nvSpPr>
        <p:spPr>
          <a:xfrm>
            <a:off x="1556048" y="22852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2123403"/>
            <a:ext cx="4240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t-EE" dirty="0">
                <a:solidFill>
                  <a:srgbClr val="000000"/>
                </a:solidFill>
              </a:rPr>
              <a:t>kirjanduse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t-EE" dirty="0">
                <a:solidFill>
                  <a:srgbClr val="000000"/>
                </a:solidFill>
              </a:rPr>
              <a:t>keele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t-EE" dirty="0">
                <a:solidFill>
                  <a:srgbClr val="000000"/>
                </a:solidFill>
              </a:rPr>
              <a:t>rahvaluule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t-EE" dirty="0">
                <a:solidFill>
                  <a:srgbClr val="000000"/>
                </a:solidFill>
              </a:rPr>
              <a:t>raamatuloo jm </a:t>
            </a:r>
            <a:r>
              <a:rPr lang="et-EE" dirty="0" smtClean="0">
                <a:solidFill>
                  <a:srgbClr val="000000"/>
                </a:solidFill>
              </a:rPr>
              <a:t>teemakäsitlused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03858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Eduard </a:t>
            </a:r>
            <a:r>
              <a:rPr lang="et-EE" dirty="0" err="1" smtClean="0"/>
              <a:t>Ahrens</a:t>
            </a:r>
            <a:r>
              <a:rPr lang="et-EE" dirty="0" smtClean="0"/>
              <a:t> ja uus kirjaviis</a:t>
            </a:r>
            <a:endParaRPr lang="et-EE" dirty="0"/>
          </a:p>
        </p:txBody>
      </p:sp>
      <p:pic>
        <p:nvPicPr>
          <p:cNvPr id="3" name="Pil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68759"/>
            <a:ext cx="1008112" cy="16227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299695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err="1" smtClean="0">
                <a:hlinkClick r:id="rId3"/>
              </a:rPr>
              <a:t>Ahrens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2035211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err="1" smtClean="0"/>
              <a:t>Ahrens</a:t>
            </a:r>
            <a:r>
              <a:rPr lang="et-EE" dirty="0" smtClean="0"/>
              <a:t>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>
                <a:solidFill>
                  <a:srgbClr val="002060"/>
                </a:solidFill>
              </a:rPr>
              <a:t>lähtub esmakordselt  </a:t>
            </a:r>
            <a:r>
              <a:rPr lang="et-EE" dirty="0" smtClean="0"/>
              <a:t>mitte ladina-saksa eeskujust, vaid </a:t>
            </a:r>
            <a:r>
              <a:rPr lang="et-EE" dirty="0" smtClean="0">
                <a:solidFill>
                  <a:srgbClr val="002060"/>
                </a:solidFill>
              </a:rPr>
              <a:t>soome keelest,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s</a:t>
            </a:r>
            <a:r>
              <a:rPr lang="et-EE" dirty="0" smtClean="0"/>
              <a:t>ellega paneb aluse uuele kirjaviisile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1835696" y="1268759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Põhjaeesti keele grammatika (tõlkes „Tallinna murde eesti keele grammatika“ I osa 1843, II 1853)</a:t>
            </a:r>
            <a:endParaRPr lang="et-EE" dirty="0"/>
          </a:p>
        </p:txBody>
      </p:sp>
      <p:sp>
        <p:nvSpPr>
          <p:cNvPr id="8" name="TextBox 7"/>
          <p:cNvSpPr txBox="1"/>
          <p:nvPr/>
        </p:nvSpPr>
        <p:spPr>
          <a:xfrm>
            <a:off x="1239874" y="3215087"/>
            <a:ext cx="5780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u="sng" dirty="0" smtClean="0">
                <a:solidFill>
                  <a:srgbClr val="002060"/>
                </a:solidFill>
              </a:rPr>
              <a:t>Keelenähtused lähtuvalt rahvakeele süsteemist: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/>
              <a:t>l</a:t>
            </a:r>
            <a:r>
              <a:rPr lang="et-EE" dirty="0" smtClean="0"/>
              <a:t>auseõpetuses ehedad rahvapärased keelenäited,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/>
              <a:t>g</a:t>
            </a:r>
            <a:r>
              <a:rPr lang="et-EE" dirty="0" smtClean="0"/>
              <a:t>rammatika näitmaterjal kui esimene suurem autentne eesti keele murdekogu.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450912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err="1" smtClean="0"/>
              <a:t>Ahrens</a:t>
            </a:r>
            <a:r>
              <a:rPr lang="et-EE" dirty="0" smtClean="0"/>
              <a:t> leidis, et just </a:t>
            </a:r>
            <a:r>
              <a:rPr lang="et-EE" dirty="0" smtClean="0">
                <a:solidFill>
                  <a:srgbClr val="002060"/>
                </a:solidFill>
              </a:rPr>
              <a:t>soomepärane kirjaviis </a:t>
            </a:r>
            <a:r>
              <a:rPr lang="et-EE" dirty="0" smtClean="0"/>
              <a:t>võimaldab </a:t>
            </a:r>
            <a:r>
              <a:rPr lang="et-EE" dirty="0" smtClean="0">
                <a:solidFill>
                  <a:srgbClr val="002060"/>
                </a:solidFill>
              </a:rPr>
              <a:t>vahet teha häälikute pikkusel </a:t>
            </a:r>
            <a:r>
              <a:rPr lang="et-EE" dirty="0" smtClean="0"/>
              <a:t>(lühike – 1 täht, pikk – 2 tähte: </a:t>
            </a:r>
            <a:r>
              <a:rPr lang="et-EE" i="1" dirty="0" smtClean="0"/>
              <a:t>ka</a:t>
            </a:r>
            <a:r>
              <a:rPr lang="et-EE" i="1" dirty="0" smtClean="0">
                <a:solidFill>
                  <a:srgbClr val="C00000"/>
                </a:solidFill>
              </a:rPr>
              <a:t>l</a:t>
            </a:r>
            <a:r>
              <a:rPr lang="et-EE" i="1" dirty="0" smtClean="0"/>
              <a:t>a, ka</a:t>
            </a:r>
            <a:r>
              <a:rPr lang="et-EE" i="1" dirty="0" smtClean="0">
                <a:solidFill>
                  <a:srgbClr val="C00000"/>
                </a:solidFill>
              </a:rPr>
              <a:t>ll</a:t>
            </a:r>
            <a:r>
              <a:rPr lang="et-EE" i="1" dirty="0" smtClean="0"/>
              <a:t>a</a:t>
            </a:r>
            <a:r>
              <a:rPr lang="et-EE" dirty="0" smtClean="0"/>
              <a:t>, ka lahtises silbis </a:t>
            </a:r>
            <a:r>
              <a:rPr lang="et-EE" i="1" dirty="0" smtClean="0"/>
              <a:t>j</a:t>
            </a:r>
            <a:r>
              <a:rPr lang="et-EE" i="1" dirty="0" smtClean="0">
                <a:solidFill>
                  <a:srgbClr val="C00000"/>
                </a:solidFill>
              </a:rPr>
              <a:t>uu</a:t>
            </a:r>
            <a:r>
              <a:rPr lang="et-EE" i="1" dirty="0" smtClean="0"/>
              <a:t>res, m</a:t>
            </a:r>
            <a:r>
              <a:rPr lang="et-EE" i="1" dirty="0" smtClean="0">
                <a:solidFill>
                  <a:srgbClr val="C00000"/>
                </a:solidFill>
              </a:rPr>
              <a:t>aa</a:t>
            </a:r>
            <a:r>
              <a:rPr lang="et-EE" i="1" dirty="0" smtClean="0"/>
              <a:t>)</a:t>
            </a:r>
            <a:endParaRPr lang="et-EE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55799" y="5465807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Eesmärk: lihtsam kirjaviis eeskätt kirikukirjanduse edendamiseks ja selle paremaks levimiseks rahva seas.</a:t>
            </a:r>
          </a:p>
          <a:p>
            <a:r>
              <a:rPr lang="et-EE" dirty="0" smtClean="0"/>
              <a:t>Oma grammatikas ta ise veel päris järjekindlalt uut kirjaviisi ei kasutanud.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5619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Kirjaviisi kasutuselevõtmine</a:t>
            </a:r>
            <a:endParaRPr lang="et-EE" dirty="0"/>
          </a:p>
        </p:txBody>
      </p:sp>
      <p:sp>
        <p:nvSpPr>
          <p:cNvPr id="3" name="Ristkülik 2"/>
          <p:cNvSpPr/>
          <p:nvPr/>
        </p:nvSpPr>
        <p:spPr>
          <a:xfrm>
            <a:off x="179512" y="6309320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dirty="0">
                <a:hlinkClick r:id="rId2"/>
              </a:rPr>
              <a:t>Saab alguse uus kirjaviis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340768"/>
            <a:ext cx="67687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Uus kirjaviis tekitas pastorites ägedat vastuseisu</a:t>
            </a:r>
          </a:p>
          <a:p>
            <a:r>
              <a:rPr lang="et-EE" dirty="0" smtClean="0">
                <a:solidFill>
                  <a:srgbClr val="002060"/>
                </a:solidFill>
              </a:rPr>
              <a:t>1844</a:t>
            </a:r>
            <a:r>
              <a:rPr lang="et-EE" dirty="0" smtClean="0"/>
              <a:t> Gustav Heinrich </a:t>
            </a:r>
            <a:r>
              <a:rPr lang="et-EE" dirty="0" err="1" smtClean="0">
                <a:hlinkClick r:id="rId3"/>
              </a:rPr>
              <a:t>Schüdlöffel</a:t>
            </a:r>
            <a:r>
              <a:rPr lang="et-EE" dirty="0" smtClean="0"/>
              <a:t>, Jõelähtme pastor „Toomas </a:t>
            </a:r>
            <a:r>
              <a:rPr lang="et-EE" dirty="0" err="1" smtClean="0"/>
              <a:t>Westen</a:t>
            </a:r>
            <a:r>
              <a:rPr lang="et-EE" dirty="0" smtClean="0"/>
              <a:t>, </a:t>
            </a:r>
            <a:r>
              <a:rPr lang="et-EE" dirty="0" err="1" smtClean="0"/>
              <a:t>Lapo</a:t>
            </a:r>
            <a:r>
              <a:rPr lang="et-EE" dirty="0" smtClean="0"/>
              <a:t> </a:t>
            </a:r>
            <a:r>
              <a:rPr lang="et-EE" dirty="0" err="1" smtClean="0"/>
              <a:t>rahwa</a:t>
            </a:r>
            <a:r>
              <a:rPr lang="et-EE" dirty="0" smtClean="0"/>
              <a:t> ärataja Norra maal“ – esimene uues kirjaviisis raamat</a:t>
            </a:r>
          </a:p>
          <a:p>
            <a:endParaRPr lang="et-EE" dirty="0"/>
          </a:p>
          <a:p>
            <a:r>
              <a:rPr lang="et-EE" dirty="0" smtClean="0"/>
              <a:t>Juurdumine venis, sest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püsis </a:t>
            </a:r>
            <a:r>
              <a:rPr lang="et-EE" dirty="0"/>
              <a:t>t</a:t>
            </a:r>
            <a:r>
              <a:rPr lang="et-EE" dirty="0" smtClean="0"/>
              <a:t>ugev raamatukeele traditsioon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t-EE" dirty="0"/>
              <a:t>p</a:t>
            </a:r>
            <a:r>
              <a:rPr lang="et-EE" dirty="0" smtClean="0"/>
              <a:t>uudusid autoriteetsed toetajad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t-EE" dirty="0"/>
              <a:t>u</a:t>
            </a:r>
            <a:r>
              <a:rPr lang="et-EE" dirty="0" smtClean="0"/>
              <a:t>uenduse vähene kandepind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4149080"/>
            <a:ext cx="6552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 smtClean="0">
                <a:solidFill>
                  <a:srgbClr val="002060"/>
                </a:solidFill>
              </a:rPr>
              <a:t>Kreutzwald</a:t>
            </a:r>
            <a:r>
              <a:rPr lang="et-EE" dirty="0" smtClean="0"/>
              <a:t> mõistis eeliseid ja hakkas 1850ndatel uut kirjaviisi oma teostes kasutama,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 smtClean="0">
                <a:solidFill>
                  <a:srgbClr val="002060"/>
                </a:solidFill>
              </a:rPr>
              <a:t>Jakobsoni kooliraamatute</a:t>
            </a:r>
            <a:r>
              <a:rPr lang="et-EE" dirty="0" smtClean="0"/>
              <a:t>, eelkõige lugemiku,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 smtClean="0">
                <a:solidFill>
                  <a:srgbClr val="002060"/>
                </a:solidFill>
              </a:rPr>
              <a:t>Eesti Kirjameeste Selts </a:t>
            </a:r>
            <a:r>
              <a:rPr lang="et-EE" dirty="0" smtClean="0"/>
              <a:t>otsustas 1870ndatel hakata kasutama oma väljaannetes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 smtClean="0">
                <a:solidFill>
                  <a:srgbClr val="002060"/>
                </a:solidFill>
              </a:rPr>
              <a:t>Eesti Postimees </a:t>
            </a:r>
            <a:r>
              <a:rPr lang="et-EE" dirty="0" smtClean="0"/>
              <a:t>läheb üle uuele kirjaviisile.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6493986"/>
            <a:ext cx="6084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Lõplikuks kasutuselevõtuks kulub aega umbes 30 aastat.  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9715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F. R. Kreutzwald uue kirjaviisi juurutajana</a:t>
            </a:r>
            <a:endParaRPr lang="et-EE" dirty="0"/>
          </a:p>
        </p:txBody>
      </p:sp>
      <p:pic>
        <p:nvPicPr>
          <p:cNvPr id="3" name="Pil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919809"/>
            <a:ext cx="1642466" cy="22211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328498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hlinkClick r:id="rId3"/>
              </a:rPr>
              <a:t>Kreutzwald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170080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/>
          </a:p>
        </p:txBody>
      </p:sp>
      <p:sp>
        <p:nvSpPr>
          <p:cNvPr id="6" name="TextBox 5"/>
          <p:cNvSpPr txBox="1"/>
          <p:nvPr/>
        </p:nvSpPr>
        <p:spPr>
          <a:xfrm>
            <a:off x="1990822" y="1430223"/>
            <a:ext cx="68296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19. saj II pool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t-EE" dirty="0"/>
              <a:t>r</a:t>
            </a:r>
            <a:r>
              <a:rPr lang="et-EE" dirty="0" smtClean="0"/>
              <a:t>ahvusliku  liikumise romantilised meeleolud,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suurenes eesti keele prestiiž,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t-EE" dirty="0"/>
              <a:t>e</a:t>
            </a:r>
            <a:r>
              <a:rPr lang="et-EE" dirty="0" smtClean="0"/>
              <a:t>lavnes kultuurielu</a:t>
            </a:r>
            <a:r>
              <a:rPr lang="et-EE" sz="1600" dirty="0" smtClean="0"/>
              <a:t>. (1857 </a:t>
            </a:r>
            <a:r>
              <a:rPr lang="et-EE" sz="1600" dirty="0" err="1" smtClean="0"/>
              <a:t>Perno</a:t>
            </a:r>
            <a:r>
              <a:rPr lang="et-EE" sz="1600" dirty="0" smtClean="0"/>
              <a:t> Postimees, 1872 Eesti Kirjameeste Selts, 1870 rahvuslik teater, eepos „Kalevipoeg“, </a:t>
            </a:r>
            <a:r>
              <a:rPr lang="et-EE" sz="1600" dirty="0" err="1" smtClean="0"/>
              <a:t>aleksandrikool</a:t>
            </a:r>
            <a:r>
              <a:rPr lang="et-EE" sz="1600" dirty="0" smtClean="0"/>
              <a:t>, haridusseltsid jne)</a:t>
            </a:r>
            <a:endParaRPr lang="et-EE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292412" y="3146484"/>
            <a:ext cx="5855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7030A0"/>
                </a:solidFill>
              </a:rPr>
              <a:t>Ühtse kirjakeele kujundamine, uue kirjaviisi juururamine </a:t>
            </a:r>
            <a:r>
              <a:rPr lang="et-EE" dirty="0" smtClean="0"/>
              <a:t>– rahvusliku liikumise osa</a:t>
            </a:r>
            <a:endParaRPr lang="et-EE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654316"/>
            <a:ext cx="2339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dirty="0" smtClean="0"/>
              <a:t>* uue kirjaviisi propageerija,</a:t>
            </a:r>
          </a:p>
          <a:p>
            <a:r>
              <a:rPr lang="et-EE" sz="1600" dirty="0" smtClean="0"/>
              <a:t>* põhjaeestilise ühiskirjakeele pooldaja,</a:t>
            </a:r>
          </a:p>
          <a:p>
            <a:r>
              <a:rPr lang="et-EE" sz="1600" dirty="0" smtClean="0"/>
              <a:t>* sõnavara rikastaja</a:t>
            </a:r>
            <a:endParaRPr lang="et-EE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292412" y="4005064"/>
            <a:ext cx="5855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Kreutzwaldi põhimõte: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 smtClean="0"/>
              <a:t>kirjakeel olgu rahvapärane,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 smtClean="0"/>
              <a:t>vaba kitsast murdelisusest,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/>
              <a:t>e</a:t>
            </a:r>
            <a:r>
              <a:rPr lang="et-EE" dirty="0" smtClean="0"/>
              <a:t>sialgu kriitiline suhtumine </a:t>
            </a:r>
            <a:r>
              <a:rPr lang="et-EE" dirty="0" err="1" smtClean="0"/>
              <a:t>Ahrensi</a:t>
            </a:r>
            <a:r>
              <a:rPr lang="et-EE" dirty="0" smtClean="0"/>
              <a:t> kirjaviisi (1850 enda kätte sattunud kirjade põhjal veendus uuenduste  kõlblikkuses.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186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Kreutzwaldi keeleuuendus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Arendas teadlikult eesti keele sõnavara </a:t>
            </a:r>
            <a:r>
              <a:rPr lang="et-EE" dirty="0" smtClean="0"/>
              <a:t>(laentüved, tuletamine):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>
                <a:solidFill>
                  <a:srgbClr val="002060"/>
                </a:solidFill>
              </a:rPr>
              <a:t>t</a:t>
            </a:r>
            <a:r>
              <a:rPr lang="et-EE" dirty="0" smtClean="0">
                <a:solidFill>
                  <a:srgbClr val="002060"/>
                </a:solidFill>
              </a:rPr>
              <a:t>eadusterminoloogiasse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t-EE" dirty="0"/>
              <a:t>a</a:t>
            </a:r>
            <a:r>
              <a:rPr lang="et-EE" dirty="0" smtClean="0"/>
              <a:t>rstiteadus (</a:t>
            </a:r>
            <a:r>
              <a:rPr lang="et-EE" i="1" dirty="0" smtClean="0"/>
              <a:t>paeluss, mädanik, reuma, meeleorganid</a:t>
            </a:r>
            <a:r>
              <a:rPr lang="et-EE" dirty="0" smtClean="0"/>
              <a:t>),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t-EE" dirty="0"/>
              <a:t>l</a:t>
            </a:r>
            <a:r>
              <a:rPr lang="et-EE" dirty="0" smtClean="0"/>
              <a:t>oodusteadus (</a:t>
            </a:r>
            <a:r>
              <a:rPr lang="et-EE" i="1" dirty="0" smtClean="0"/>
              <a:t>iduleht, röövik, laviin</a:t>
            </a:r>
            <a:r>
              <a:rPr lang="et-EE" dirty="0" smtClean="0"/>
              <a:t>).</a:t>
            </a:r>
          </a:p>
          <a:p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996952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/>
              <a:t>n</a:t>
            </a:r>
            <a:r>
              <a:rPr lang="et-EE" dirty="0" smtClean="0"/>
              <a:t>imisõnatuletuses pooldas </a:t>
            </a:r>
            <a:r>
              <a:rPr lang="et-EE" i="1" dirty="0" smtClean="0"/>
              <a:t>(</a:t>
            </a:r>
            <a:r>
              <a:rPr lang="et-EE" i="1" dirty="0" smtClean="0">
                <a:solidFill>
                  <a:srgbClr val="0070C0"/>
                </a:solidFill>
              </a:rPr>
              <a:t>n) </a:t>
            </a:r>
            <a:r>
              <a:rPr lang="et-EE" i="1" dirty="0" err="1" smtClean="0">
                <a:solidFill>
                  <a:srgbClr val="0070C0"/>
                </a:solidFill>
              </a:rPr>
              <a:t>ik</a:t>
            </a:r>
            <a:r>
              <a:rPr lang="et-EE" dirty="0" err="1" smtClean="0">
                <a:solidFill>
                  <a:srgbClr val="0070C0"/>
                </a:solidFill>
              </a:rPr>
              <a:t>-liidet</a:t>
            </a:r>
            <a:r>
              <a:rPr lang="et-EE" dirty="0" smtClean="0">
                <a:solidFill>
                  <a:srgbClr val="0070C0"/>
                </a:solidFill>
              </a:rPr>
              <a:t> </a:t>
            </a:r>
            <a:r>
              <a:rPr lang="et-EE" dirty="0" smtClean="0"/>
              <a:t>(</a:t>
            </a:r>
            <a:r>
              <a:rPr lang="et-EE" i="1" dirty="0" smtClean="0"/>
              <a:t>ametnik, kivikunstnik </a:t>
            </a:r>
            <a:r>
              <a:rPr lang="et-EE" dirty="0" smtClean="0"/>
              <a:t>´skulptor`, </a:t>
            </a:r>
            <a:r>
              <a:rPr lang="et-EE" i="1" dirty="0" err="1" smtClean="0"/>
              <a:t>laewnik</a:t>
            </a:r>
            <a:r>
              <a:rPr lang="et-EE" i="1" dirty="0" smtClean="0"/>
              <a:t>, mädanik, hapnik, lämmastik </a:t>
            </a:r>
            <a:r>
              <a:rPr lang="et-EE" dirty="0" smtClean="0"/>
              <a:t>jne)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/>
              <a:t>a</a:t>
            </a:r>
            <a:r>
              <a:rPr lang="et-EE" dirty="0" smtClean="0"/>
              <a:t>bstraktsed sõnad </a:t>
            </a:r>
            <a:r>
              <a:rPr lang="et-EE" i="1" dirty="0" err="1" smtClean="0">
                <a:solidFill>
                  <a:srgbClr val="0070C0"/>
                </a:solidFill>
              </a:rPr>
              <a:t>us</a:t>
            </a:r>
            <a:r>
              <a:rPr lang="et-EE" dirty="0" err="1" smtClean="0">
                <a:solidFill>
                  <a:srgbClr val="0070C0"/>
                </a:solidFill>
              </a:rPr>
              <a:t>-liitega</a:t>
            </a:r>
            <a:r>
              <a:rPr lang="et-EE" dirty="0" smtClean="0"/>
              <a:t> (</a:t>
            </a:r>
            <a:r>
              <a:rPr lang="et-EE" i="1" dirty="0" smtClean="0"/>
              <a:t>iludus, omadus, </a:t>
            </a:r>
            <a:r>
              <a:rPr lang="et-EE" i="1" dirty="0" err="1" smtClean="0"/>
              <a:t>woorus</a:t>
            </a:r>
            <a:r>
              <a:rPr lang="et-EE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/>
              <a:t>n</a:t>
            </a:r>
            <a:r>
              <a:rPr lang="et-EE" dirty="0" smtClean="0"/>
              <a:t>aissoo märkimine </a:t>
            </a:r>
            <a:r>
              <a:rPr lang="et-EE" i="1" dirty="0" err="1" smtClean="0">
                <a:solidFill>
                  <a:srgbClr val="0070C0"/>
                </a:solidFill>
              </a:rPr>
              <a:t>na</a:t>
            </a:r>
            <a:r>
              <a:rPr lang="et-EE" dirty="0" err="1" smtClean="0">
                <a:solidFill>
                  <a:srgbClr val="0070C0"/>
                </a:solidFill>
              </a:rPr>
              <a:t>-liitega</a:t>
            </a:r>
            <a:r>
              <a:rPr lang="et-EE" dirty="0" smtClean="0"/>
              <a:t> (</a:t>
            </a:r>
            <a:r>
              <a:rPr lang="et-EE" i="1" dirty="0" smtClean="0"/>
              <a:t>keisrina, kuningana</a:t>
            </a:r>
            <a:r>
              <a:rPr lang="et-EE" dirty="0" smtClean="0"/>
              <a:t>) </a:t>
            </a:r>
            <a:r>
              <a:rPr lang="et-EE" i="1" dirty="0" err="1" smtClean="0"/>
              <a:t>nna</a:t>
            </a:r>
            <a:r>
              <a:rPr lang="et-EE" dirty="0" err="1" smtClean="0"/>
              <a:t>-na</a:t>
            </a:r>
            <a:r>
              <a:rPr lang="et-EE" dirty="0" smtClean="0"/>
              <a:t> võttis kasutusele Ado </a:t>
            </a:r>
            <a:r>
              <a:rPr lang="et-EE" dirty="0" err="1" smtClean="0"/>
              <a:t>Grenzsten</a:t>
            </a:r>
            <a:r>
              <a:rPr lang="et-EE" dirty="0" smtClean="0"/>
              <a:t> [-</a:t>
            </a:r>
            <a:r>
              <a:rPr lang="et-EE" i="1" dirty="0" smtClean="0"/>
              <a:t>ma, -ema </a:t>
            </a:r>
            <a:r>
              <a:rPr lang="et-EE" dirty="0" smtClean="0"/>
              <a:t>ei tulnud: </a:t>
            </a:r>
            <a:r>
              <a:rPr lang="et-EE" i="1" dirty="0" err="1" smtClean="0"/>
              <a:t>keisrema</a:t>
            </a:r>
            <a:r>
              <a:rPr lang="et-EE" i="1" dirty="0" smtClean="0"/>
              <a:t>, kuningema</a:t>
            </a:r>
            <a:r>
              <a:rPr lang="et-EE" dirty="0" smtClean="0"/>
              <a:t>]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4869160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Kreutzwaldi keelekasutuses palju kõikuvaid ja aja jooksul teisenevaid jooni ( </a:t>
            </a:r>
            <a:r>
              <a:rPr lang="et-EE" dirty="0"/>
              <a:t> </a:t>
            </a:r>
            <a:r>
              <a:rPr lang="et-EE" dirty="0" smtClean="0"/>
              <a:t>o/u - </a:t>
            </a:r>
            <a:r>
              <a:rPr lang="et-EE" dirty="0" err="1" smtClean="0"/>
              <a:t>olg</a:t>
            </a:r>
            <a:r>
              <a:rPr lang="et-EE" dirty="0" err="1" smtClean="0">
                <a:solidFill>
                  <a:srgbClr val="C00000"/>
                </a:solidFill>
              </a:rPr>
              <a:t>o</a:t>
            </a:r>
            <a:r>
              <a:rPr lang="et-EE" dirty="0" smtClean="0"/>
              <a:t>, aga tal</a:t>
            </a:r>
            <a:r>
              <a:rPr lang="et-EE" dirty="0" smtClean="0">
                <a:solidFill>
                  <a:srgbClr val="C00000"/>
                </a:solidFill>
              </a:rPr>
              <a:t>u</a:t>
            </a:r>
            <a:r>
              <a:rPr lang="et-EE" dirty="0" smtClean="0"/>
              <a:t>; </a:t>
            </a:r>
            <a:r>
              <a:rPr lang="et-EE" dirty="0" err="1" smtClean="0"/>
              <a:t>ø/h</a:t>
            </a:r>
            <a:r>
              <a:rPr lang="et-EE" dirty="0" smtClean="0"/>
              <a:t> - </a:t>
            </a:r>
            <a:r>
              <a:rPr lang="et-EE" dirty="0" err="1" smtClean="0"/>
              <a:t>määarjal</a:t>
            </a:r>
            <a:r>
              <a:rPr lang="et-EE" dirty="0" smtClean="0"/>
              <a:t>, aga </a:t>
            </a:r>
            <a:r>
              <a:rPr lang="et-EE" dirty="0" smtClean="0">
                <a:solidFill>
                  <a:srgbClr val="C00000"/>
                </a:solidFill>
              </a:rPr>
              <a:t>h</a:t>
            </a:r>
            <a:r>
              <a:rPr lang="et-EE" dirty="0" smtClean="0"/>
              <a:t>aru),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j</a:t>
            </a:r>
            <a:r>
              <a:rPr lang="et-EE" dirty="0" smtClean="0"/>
              <a:t>ärjekindlus puudus sulghäälikute märkimisel (</a:t>
            </a:r>
            <a:r>
              <a:rPr lang="et-EE" dirty="0" err="1" smtClean="0"/>
              <a:t>hü</a:t>
            </a:r>
            <a:r>
              <a:rPr lang="et-EE" dirty="0" err="1" smtClean="0">
                <a:solidFill>
                  <a:srgbClr val="C00000"/>
                </a:solidFill>
              </a:rPr>
              <a:t>p</a:t>
            </a:r>
            <a:r>
              <a:rPr lang="et-EE" dirty="0" err="1" smtClean="0"/>
              <a:t>as</a:t>
            </a:r>
            <a:r>
              <a:rPr lang="et-EE" dirty="0" smtClean="0"/>
              <a:t>, </a:t>
            </a:r>
            <a:r>
              <a:rPr lang="et-EE" dirty="0" err="1" smtClean="0"/>
              <a:t>si</a:t>
            </a:r>
            <a:r>
              <a:rPr lang="et-EE" dirty="0" err="1" smtClean="0">
                <a:solidFill>
                  <a:srgbClr val="C00000"/>
                </a:solidFill>
              </a:rPr>
              <a:t>pp</a:t>
            </a:r>
            <a:r>
              <a:rPr lang="et-EE" dirty="0" err="1" smtClean="0"/>
              <a:t>elgas</a:t>
            </a:r>
            <a:r>
              <a:rPr lang="et-EE" dirty="0" smtClean="0"/>
              <a:t>),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p</a:t>
            </a:r>
            <a:r>
              <a:rPr lang="et-EE" dirty="0" smtClean="0"/>
              <a:t>aiguti ühildumatus arvus ja käändes (</a:t>
            </a:r>
            <a:r>
              <a:rPr lang="et-EE" dirty="0" err="1" smtClean="0"/>
              <a:t>wiletsa</a:t>
            </a:r>
            <a:r>
              <a:rPr lang="et-EE" dirty="0" smtClean="0"/>
              <a:t> maades – viletsates maades),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s</a:t>
            </a:r>
            <a:r>
              <a:rPr lang="et-EE" dirty="0" smtClean="0"/>
              <a:t>õnajärje saksapärasus.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324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95536" y="341784"/>
            <a:ext cx="8229600" cy="1143000"/>
          </a:xfrm>
        </p:spPr>
        <p:txBody>
          <a:bodyPr/>
          <a:lstStyle/>
          <a:p>
            <a:r>
              <a:rPr lang="et-EE" dirty="0">
                <a:solidFill>
                  <a:srgbClr val="000000"/>
                </a:solidFill>
              </a:rPr>
              <a:t>Eesti keele teadusliku uurimise algus</a:t>
            </a:r>
            <a:endParaRPr lang="et-EE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247650" y="980728"/>
            <a:ext cx="4040188" cy="639762"/>
          </a:xfrm>
        </p:spPr>
        <p:txBody>
          <a:bodyPr/>
          <a:lstStyle/>
          <a:p>
            <a:r>
              <a:rPr lang="et-EE" dirty="0" err="1" smtClean="0">
                <a:hlinkClick r:id="rId2"/>
              </a:rPr>
              <a:t>Ferdinand</a:t>
            </a:r>
            <a:r>
              <a:rPr lang="et-EE" dirty="0" smtClean="0">
                <a:hlinkClick r:id="rId2"/>
              </a:rPr>
              <a:t> Johann Wiedemann</a:t>
            </a:r>
            <a:r>
              <a:rPr lang="et-EE" dirty="0" smtClean="0"/>
              <a:t> </a:t>
            </a:r>
            <a:r>
              <a:rPr lang="et-EE" sz="1800" dirty="0" smtClean="0">
                <a:hlinkClick r:id="rId3"/>
              </a:rPr>
              <a:t>(keeleauhind</a:t>
            </a:r>
            <a:r>
              <a:rPr lang="et-EE" sz="1800" dirty="0" smtClean="0"/>
              <a:t>)</a:t>
            </a:r>
            <a:endParaRPr lang="et-EE" sz="1800" dirty="0"/>
          </a:p>
        </p:txBody>
      </p:sp>
      <p:pic>
        <p:nvPicPr>
          <p:cNvPr id="7" name="Sisu kohatäide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5" y="1628801"/>
            <a:ext cx="1384663" cy="1872442"/>
          </a:xfrm>
        </p:spPr>
      </p:pic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5220072" y="836712"/>
            <a:ext cx="4041775" cy="639762"/>
          </a:xfrm>
        </p:spPr>
        <p:txBody>
          <a:bodyPr/>
          <a:lstStyle/>
          <a:p>
            <a:r>
              <a:rPr lang="et-EE" dirty="0" smtClean="0">
                <a:hlinkClick r:id="rId5"/>
              </a:rPr>
              <a:t>Mihkel Veske</a:t>
            </a:r>
            <a:endParaRPr lang="et-EE" dirty="0"/>
          </a:p>
        </p:txBody>
      </p:sp>
      <p:pic>
        <p:nvPicPr>
          <p:cNvPr id="10" name="Sisu kohatäide 9"/>
          <p:cNvPicPr>
            <a:picLocks noGrp="1" noChangeAspect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390" y="811009"/>
            <a:ext cx="1272609" cy="2041927"/>
          </a:xfrm>
        </p:spPr>
      </p:pic>
      <p:sp>
        <p:nvSpPr>
          <p:cNvPr id="4" name="TextBox 3"/>
          <p:cNvSpPr txBox="1"/>
          <p:nvPr/>
        </p:nvSpPr>
        <p:spPr>
          <a:xfrm>
            <a:off x="1691680" y="1484784"/>
            <a:ext cx="2736304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t-EE" dirty="0" smtClean="0"/>
              <a:t>esimene professionaalne keeleteadlane</a:t>
            </a:r>
          </a:p>
          <a:p>
            <a:r>
              <a:rPr lang="et-EE" dirty="0" smtClean="0"/>
              <a:t>* kogus keelematerjali,</a:t>
            </a:r>
          </a:p>
          <a:p>
            <a:r>
              <a:rPr lang="et-EE" dirty="0" smtClean="0"/>
              <a:t>* uuris keelt teaduslikult</a:t>
            </a:r>
          </a:p>
          <a:p>
            <a:r>
              <a:rPr lang="et-EE" dirty="0" smtClean="0"/>
              <a:t>* alates 1861 pühendus eesti keele murdeliste erijoonte kirjeldamisele </a:t>
            </a:r>
            <a:endParaRPr lang="et-EE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3442167"/>
            <a:ext cx="4248472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1869</a:t>
            </a:r>
            <a:r>
              <a:rPr lang="et-EE" dirty="0" smtClean="0"/>
              <a:t> </a:t>
            </a:r>
            <a:r>
              <a:rPr lang="et-EE" dirty="0" smtClean="0">
                <a:hlinkClick r:id="rId7"/>
              </a:rPr>
              <a:t>„Eesti-saksa sõnaraamat“ </a:t>
            </a:r>
            <a:endParaRPr lang="et-EE" dirty="0" smtClean="0"/>
          </a:p>
          <a:p>
            <a:r>
              <a:rPr lang="et-EE" dirty="0" smtClean="0"/>
              <a:t>* ise kogutud murdematerjal, kasutatud varasemaid sõnaraamatuid, vanemat trükisõna, ÕES materjal, haritlastelt,</a:t>
            </a:r>
          </a:p>
          <a:p>
            <a:r>
              <a:rPr lang="et-EE" dirty="0" smtClean="0"/>
              <a:t>* umbes 50 000 eestikeelset sõna,</a:t>
            </a:r>
          </a:p>
          <a:p>
            <a:r>
              <a:rPr lang="et-EE" dirty="0" smtClean="0"/>
              <a:t>* alus Eesti murdematerjali kogumisel   19. saj lõpp ja 20.saj algus</a:t>
            </a:r>
          </a:p>
          <a:p>
            <a:r>
              <a:rPr lang="et-EE" dirty="0" smtClean="0">
                <a:solidFill>
                  <a:srgbClr val="002060"/>
                </a:solidFill>
              </a:rPr>
              <a:t>1875 saksakeelne grammatika </a:t>
            </a:r>
            <a:r>
              <a:rPr lang="et-EE" dirty="0" smtClean="0"/>
              <a:t>– </a:t>
            </a:r>
            <a:r>
              <a:rPr lang="et-EE" dirty="0" err="1" smtClean="0"/>
              <a:t>süs-</a:t>
            </a:r>
            <a:r>
              <a:rPr lang="et-EE" dirty="0" smtClean="0"/>
              <a:t> </a:t>
            </a:r>
            <a:r>
              <a:rPr lang="et-EE" dirty="0" err="1" smtClean="0"/>
              <a:t>teemne</a:t>
            </a:r>
            <a:r>
              <a:rPr lang="et-EE" dirty="0" smtClean="0"/>
              <a:t> eesti keele käsitlus (hääliku -süsteem, sõnatuletus, vormiõpetus, lauseõpetuses kirjakeelsed ja murde- näited. * 19.saj suurim </a:t>
            </a:r>
            <a:r>
              <a:rPr lang="et-EE" dirty="0" err="1" smtClean="0"/>
              <a:t>fennougrist</a:t>
            </a:r>
            <a:r>
              <a:rPr lang="et-EE" dirty="0" smtClean="0"/>
              <a:t> .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4873805" y="148478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>
                <a:solidFill>
                  <a:srgbClr val="002060"/>
                </a:solidFill>
              </a:rPr>
              <a:t>l</a:t>
            </a:r>
            <a:r>
              <a:rPr lang="et-EE" dirty="0" smtClean="0">
                <a:solidFill>
                  <a:srgbClr val="002060"/>
                </a:solidFill>
              </a:rPr>
              <a:t>uuletaja, keele- ja rahvaluuleteadlane.</a:t>
            </a:r>
            <a:endParaRPr lang="et-EE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3805" y="2166128"/>
            <a:ext cx="34426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õppinud Leipzigi ülikoolis soome-ugri ja võrdlevat keeleteadust,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l</a:t>
            </a:r>
            <a:r>
              <a:rPr lang="et-EE" dirty="0" smtClean="0"/>
              <a:t>õpetanud filoloogiadoktori kraadiga  (väitekirjas keeleajalooline </a:t>
            </a:r>
            <a:r>
              <a:rPr lang="et-EE" dirty="0"/>
              <a:t>käsitlus soome-ugri keelte </a:t>
            </a:r>
            <a:r>
              <a:rPr lang="et-EE" dirty="0" smtClean="0"/>
              <a:t>grammatikast)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esimene teaduskraadiga eestlasest keeleteadlane,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keele süvauurija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04150" y="5315226"/>
            <a:ext cx="34426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1879 – „Eesti keele </a:t>
            </a:r>
            <a:r>
              <a:rPr lang="et-EE" dirty="0" err="1" smtClean="0">
                <a:solidFill>
                  <a:srgbClr val="002060"/>
                </a:solidFill>
              </a:rPr>
              <a:t>healte</a:t>
            </a:r>
            <a:r>
              <a:rPr lang="et-EE" dirty="0" smtClean="0">
                <a:solidFill>
                  <a:srgbClr val="002060"/>
                </a:solidFill>
              </a:rPr>
              <a:t> õpetus“ </a:t>
            </a:r>
            <a:r>
              <a:rPr lang="et-EE" dirty="0" smtClean="0"/>
              <a:t>tõstatab kirjaviisi probleemi, III välte kirjas märkimise probleem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2334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1206</Words>
  <Application>Microsoft Office PowerPoint</Application>
  <PresentationFormat>Ekraaniseanss (4:3)</PresentationFormat>
  <Paragraphs>155</Paragraphs>
  <Slides>12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3" baseType="lpstr">
      <vt:lpstr>Default Design</vt:lpstr>
      <vt:lpstr>EESTI KIRJAKEEL 19.sajandil. Uus kirjaviis </vt:lpstr>
      <vt:lpstr>Üldpilt</vt:lpstr>
      <vt:lpstr>     Otto Wilhelm Masing</vt:lpstr>
      <vt:lpstr>Ajakiri Beiträge</vt:lpstr>
      <vt:lpstr>Eduard Ahrens ja uus kirjaviis</vt:lpstr>
      <vt:lpstr>Kirjaviisi kasutuselevõtmine</vt:lpstr>
      <vt:lpstr>F. R. Kreutzwald uue kirjaviisi juurutajana</vt:lpstr>
      <vt:lpstr>Kreutzwaldi keeleuuendus</vt:lpstr>
      <vt:lpstr>Eesti keele teadusliku uurimise algus</vt:lpstr>
      <vt:lpstr>Karl August Hermann - keelerikastaja</vt:lpstr>
      <vt:lpstr>Ühtne kirjakeel olemas</vt:lpstr>
      <vt:lpstr>Kasutatud materjalid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EESTI KIRJAKEEL 19.sajandil. Uus kirjaviis </dc:title>
  <dc:creator>Kasutaja</dc:creator>
  <cp:lastModifiedBy>Kasutaja</cp:lastModifiedBy>
  <cp:revision>37</cp:revision>
  <dcterms:created xsi:type="dcterms:W3CDTF">2013-10-25T12:38:34Z</dcterms:created>
  <dcterms:modified xsi:type="dcterms:W3CDTF">2013-11-02T10:39:51Z</dcterms:modified>
</cp:coreProperties>
</file>